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uni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2FA546-3E49-4CEC-A284-7C8E4A26564F}">
  <a:tblStyle styleId="{EC2FA546-3E49-4CEC-A284-7C8E4A26564F}"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1cf6356d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1cf6356d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29c65e6d4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29c65e6d4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29c65e6d4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29c65e6d4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29c65e6d4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29c65e6d4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29c65e6d4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29c65e6d4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1cf6356d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1cf6356d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29c65e6d4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29c65e6d4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29c65e6d4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29c65e6d4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1cf6356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11cf6356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1cf6356d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1cf6356d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29c65e6d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129c65e6d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1cf6356d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1cf6356d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1397cda31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1397cda31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29c65e6d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29c65e6d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29c65e6d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29c65e6d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29c65e6d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29c65e6d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397cda31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397cda31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29c65e6d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29c65e6d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29c65e6d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29c65e6d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29c65e6d4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29c65e6d4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solidFill>
                  <a:schemeClr val="dk1"/>
                </a:solidFill>
              </a:rPr>
              <a:t>En D-H se identifican las siguientes etapas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Obtención de los parámetros estructurales y dinámicos (ángulos de rotación de cada articulación)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Identificación de cada sistema de coordenadas para lograr unir los marcos de referencia desde la base del robot hacia el efector.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Determinación de los parámetros de denavit hartenberg.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Cálculo de las transformaciones finales de cada brazo.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s">
                <a:solidFill>
                  <a:schemeClr val="dk1"/>
                </a:solidFill>
              </a:rPr>
              <a:t>Evaluación de estas para la visualización de los volúmenes de trabajo de cada brazo.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42.png"/><Relationship Id="rId6" Type="http://schemas.openxmlformats.org/officeDocument/2006/relationships/image" Target="../media/image31.png"/><Relationship Id="rId7" Type="http://schemas.openxmlformats.org/officeDocument/2006/relationships/image" Target="../media/image26.png"/><Relationship Id="rId8"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zNia32yiYz6QN_8SoGHQrnD2U4ClfqB8/view" TargetMode="External"/><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drive.google.com/file/d/1AqTAvQOnE6XtYcWQHKyitMAnVlWW6Zeg/view" TargetMode="External"/><Relationship Id="rId4" Type="http://schemas.openxmlformats.org/officeDocument/2006/relationships/image" Target="../media/image30.jpg"/><Relationship Id="rId5" Type="http://schemas.openxmlformats.org/officeDocument/2006/relationships/image" Target="../media/image39.png"/><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91353" y="584408"/>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solidFill>
                  <a:schemeClr val="accent6"/>
                </a:solidFill>
              </a:rPr>
              <a:t>Proyecto final </a:t>
            </a:r>
            <a:endParaRPr>
              <a:solidFill>
                <a:schemeClr val="accent6"/>
              </a:solidFill>
            </a:endParaRPr>
          </a:p>
          <a:p>
            <a:pPr indent="0" lvl="0" marL="0" rtl="0" algn="ctr">
              <a:spcBef>
                <a:spcPts val="0"/>
              </a:spcBef>
              <a:spcAft>
                <a:spcPts val="0"/>
              </a:spcAft>
              <a:buNone/>
            </a:pPr>
            <a:r>
              <a:rPr lang="es">
                <a:solidFill>
                  <a:schemeClr val="accent6"/>
                </a:solidFill>
              </a:rPr>
              <a:t>“Robot Delta”</a:t>
            </a:r>
            <a:endParaRPr>
              <a:solidFill>
                <a:schemeClr val="accent6"/>
              </a:solidFill>
            </a:endParaRPr>
          </a:p>
        </p:txBody>
      </p:sp>
      <p:sp>
        <p:nvSpPr>
          <p:cNvPr id="129" name="Google Shape;129;p13"/>
          <p:cNvSpPr txBox="1"/>
          <p:nvPr>
            <p:ph idx="1" type="subTitle"/>
          </p:nvPr>
        </p:nvSpPr>
        <p:spPr>
          <a:xfrm>
            <a:off x="5153500" y="4282050"/>
            <a:ext cx="3614400" cy="402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i="1" lang="es" sz="1700">
                <a:solidFill>
                  <a:schemeClr val="accent6"/>
                </a:solidFill>
              </a:rPr>
              <a:t>Cátedra: Robótica y animatrónica</a:t>
            </a:r>
            <a:endParaRPr b="1" i="1" sz="1700">
              <a:solidFill>
                <a:schemeClr val="accent6"/>
              </a:solidFill>
            </a:endParaRPr>
          </a:p>
        </p:txBody>
      </p:sp>
      <p:sp>
        <p:nvSpPr>
          <p:cNvPr id="130" name="Google Shape;130;p13"/>
          <p:cNvSpPr txBox="1"/>
          <p:nvPr/>
        </p:nvSpPr>
        <p:spPr>
          <a:xfrm>
            <a:off x="858900" y="2466875"/>
            <a:ext cx="2406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Calibri"/>
                <a:ea typeface="Calibri"/>
                <a:cs typeface="Calibri"/>
                <a:sym typeface="Calibri"/>
              </a:rPr>
              <a:t>Profesores:</a:t>
            </a:r>
            <a:endParaRPr b="1"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Ing Hugo Pailos</a:t>
            </a:r>
            <a:endParaRPr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Ing Lisandro Lafranchi</a:t>
            </a:r>
            <a:endParaRPr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Ing Ariel Libal</a:t>
            </a:r>
            <a:endParaRPr sz="1500">
              <a:latin typeface="Calibri"/>
              <a:ea typeface="Calibri"/>
              <a:cs typeface="Calibri"/>
              <a:sym typeface="Calibri"/>
            </a:endParaRPr>
          </a:p>
        </p:txBody>
      </p:sp>
      <p:sp>
        <p:nvSpPr>
          <p:cNvPr id="131" name="Google Shape;131;p13"/>
          <p:cNvSpPr txBox="1"/>
          <p:nvPr/>
        </p:nvSpPr>
        <p:spPr>
          <a:xfrm>
            <a:off x="6406350" y="2582375"/>
            <a:ext cx="2287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Calibri"/>
                <a:ea typeface="Calibri"/>
                <a:cs typeface="Calibri"/>
                <a:sym typeface="Calibri"/>
              </a:rPr>
              <a:t>Alumnos:</a:t>
            </a:r>
            <a:endParaRPr b="1"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Oliva Nahuel</a:t>
            </a:r>
            <a:endParaRPr sz="1500">
              <a:latin typeface="Calibri"/>
              <a:ea typeface="Calibri"/>
              <a:cs typeface="Calibri"/>
              <a:sym typeface="Calibri"/>
            </a:endParaRPr>
          </a:p>
          <a:p>
            <a:pPr indent="0" lvl="0" marL="0" rtl="0" algn="l">
              <a:spcBef>
                <a:spcPts val="0"/>
              </a:spcBef>
              <a:spcAft>
                <a:spcPts val="0"/>
              </a:spcAft>
              <a:buNone/>
            </a:pPr>
            <a:r>
              <a:rPr lang="es" sz="1500">
                <a:latin typeface="Calibri"/>
                <a:ea typeface="Calibri"/>
                <a:cs typeface="Calibri"/>
                <a:sym typeface="Calibri"/>
              </a:rPr>
              <a:t>Orellano Mayco</a:t>
            </a:r>
            <a:endParaRPr sz="1500">
              <a:latin typeface="Calibri"/>
              <a:ea typeface="Calibri"/>
              <a:cs typeface="Calibri"/>
              <a:sym typeface="Calibri"/>
            </a:endParaRPr>
          </a:p>
        </p:txBody>
      </p:sp>
      <p:pic>
        <p:nvPicPr>
          <p:cNvPr id="132" name="Google Shape;132;p13"/>
          <p:cNvPicPr preferRelativeResize="0"/>
          <p:nvPr/>
        </p:nvPicPr>
        <p:blipFill>
          <a:blip r:embed="rId3">
            <a:alphaModFix/>
          </a:blip>
          <a:stretch>
            <a:fillRect/>
          </a:stretch>
        </p:blipFill>
        <p:spPr>
          <a:xfrm>
            <a:off x="3677875" y="2118521"/>
            <a:ext cx="1882776" cy="18049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2"/>
          <p:cNvSpPr txBox="1"/>
          <p:nvPr>
            <p:ph type="title"/>
          </p:nvPr>
        </p:nvSpPr>
        <p:spPr>
          <a:xfrm>
            <a:off x="819150" y="3849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i="1" lang="es" sz="1600">
                <a:solidFill>
                  <a:schemeClr val="accent1"/>
                </a:solidFill>
                <a:highlight>
                  <a:srgbClr val="FFFFFF"/>
                </a:highlight>
                <a:latin typeface="Arial"/>
                <a:ea typeface="Arial"/>
                <a:cs typeface="Arial"/>
                <a:sym typeface="Arial"/>
              </a:rPr>
              <a:t>Obtención de las transformaciones finales de cada brazo:</a:t>
            </a:r>
            <a:endParaRPr i="1" sz="3300">
              <a:solidFill>
                <a:schemeClr val="accent1"/>
              </a:solidFill>
              <a:highlight>
                <a:srgbClr val="FFFFFF"/>
              </a:highlight>
            </a:endParaRPr>
          </a:p>
        </p:txBody>
      </p:sp>
      <p:sp>
        <p:nvSpPr>
          <p:cNvPr id="199" name="Google Shape;199;p22"/>
          <p:cNvSpPr txBox="1"/>
          <p:nvPr>
            <p:ph idx="1" type="body"/>
          </p:nvPr>
        </p:nvSpPr>
        <p:spPr>
          <a:xfrm>
            <a:off x="489575" y="972025"/>
            <a:ext cx="3775200" cy="2743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s" sz="1100">
                <a:solidFill>
                  <a:srgbClr val="111111"/>
                </a:solidFill>
                <a:highlight>
                  <a:srgbClr val="FFFFFF"/>
                </a:highlight>
                <a:latin typeface="Arial"/>
                <a:ea typeface="Arial"/>
                <a:cs typeface="Arial"/>
                <a:sym typeface="Arial"/>
              </a:rPr>
              <a:t>Una vez identificados los parámetros de DH, se continúa calculando las matrices de las transformaciones parciales y  totales de cada brazo.</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rPr lang="es" sz="1100">
                <a:solidFill>
                  <a:srgbClr val="111111"/>
                </a:solidFill>
                <a:highlight>
                  <a:srgbClr val="FFFFFF"/>
                </a:highlight>
                <a:latin typeface="Arial"/>
                <a:ea typeface="Arial"/>
                <a:cs typeface="Arial"/>
                <a:sym typeface="Arial"/>
              </a:rPr>
              <a:t>Para obtener dichas transformaciones se utiliza la siguiente función, la cual evalúa las matrices de rotación y translación con cada parámetro especificado como argumento y finalmente realiza la multiplicación de estas para así obtener la matriz de transformación combinada. </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rPr lang="es" sz="1100">
                <a:solidFill>
                  <a:srgbClr val="111111"/>
                </a:solidFill>
                <a:highlight>
                  <a:srgbClr val="FFFFFF"/>
                </a:highlight>
                <a:latin typeface="Arial"/>
                <a:ea typeface="Arial"/>
                <a:cs typeface="Arial"/>
                <a:sym typeface="Arial"/>
              </a:rPr>
              <a:t>En total se obtendrán 6 transformaciones de cada brazo, una para cada cambio de referencias</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sz="1100">
              <a:solidFill>
                <a:srgbClr val="111111"/>
              </a:solidFill>
              <a:highlight>
                <a:srgbClr val="FFFFFF"/>
              </a:highlight>
              <a:latin typeface="Arial"/>
              <a:ea typeface="Arial"/>
              <a:cs typeface="Arial"/>
              <a:sym typeface="Arial"/>
            </a:endParaRPr>
          </a:p>
        </p:txBody>
      </p:sp>
      <p:pic>
        <p:nvPicPr>
          <p:cNvPr id="200" name="Google Shape;200;p22"/>
          <p:cNvPicPr preferRelativeResize="0"/>
          <p:nvPr/>
        </p:nvPicPr>
        <p:blipFill>
          <a:blip r:embed="rId3">
            <a:alphaModFix/>
          </a:blip>
          <a:stretch>
            <a:fillRect/>
          </a:stretch>
        </p:blipFill>
        <p:spPr>
          <a:xfrm>
            <a:off x="4572000" y="880113"/>
            <a:ext cx="3505200" cy="2657475"/>
          </a:xfrm>
          <a:prstGeom prst="rect">
            <a:avLst/>
          </a:prstGeom>
          <a:noFill/>
          <a:ln>
            <a:noFill/>
          </a:ln>
        </p:spPr>
      </p:pic>
      <p:pic>
        <p:nvPicPr>
          <p:cNvPr id="201" name="Google Shape;201;p22"/>
          <p:cNvPicPr preferRelativeResize="0"/>
          <p:nvPr/>
        </p:nvPicPr>
        <p:blipFill>
          <a:blip r:embed="rId4">
            <a:alphaModFix/>
          </a:blip>
          <a:stretch>
            <a:fillRect/>
          </a:stretch>
        </p:blipFill>
        <p:spPr>
          <a:xfrm>
            <a:off x="2433625" y="4357075"/>
            <a:ext cx="4276725" cy="247650"/>
          </a:xfrm>
          <a:prstGeom prst="rect">
            <a:avLst/>
          </a:prstGeom>
          <a:noFill/>
          <a:ln>
            <a:noFill/>
          </a:ln>
        </p:spPr>
      </p:pic>
      <p:sp>
        <p:nvSpPr>
          <p:cNvPr id="202" name="Google Shape;202;p22"/>
          <p:cNvSpPr txBox="1"/>
          <p:nvPr/>
        </p:nvSpPr>
        <p:spPr>
          <a:xfrm>
            <a:off x="2649438" y="3761800"/>
            <a:ext cx="38451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rgbClr val="111111"/>
                </a:solidFill>
                <a:highlight>
                  <a:srgbClr val="FFFFFF"/>
                </a:highlight>
              </a:rPr>
              <a:t>Como resultado se obtienen las matrices finales realizando la multiplicación de cada transformación parcial:</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819150" y="456075"/>
            <a:ext cx="7505700" cy="44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s" sz="2000">
                <a:solidFill>
                  <a:schemeClr val="accent1"/>
                </a:solidFill>
                <a:latin typeface="Arial"/>
                <a:ea typeface="Arial"/>
                <a:cs typeface="Arial"/>
                <a:sym typeface="Arial"/>
              </a:rPr>
              <a:t>Transformaciones</a:t>
            </a:r>
            <a:r>
              <a:rPr b="1" i="1" lang="es" sz="2000">
                <a:solidFill>
                  <a:schemeClr val="accent1"/>
                </a:solidFill>
                <a:latin typeface="Arial"/>
                <a:ea typeface="Arial"/>
                <a:cs typeface="Arial"/>
                <a:sym typeface="Arial"/>
              </a:rPr>
              <a:t> finales de cada brazo: </a:t>
            </a:r>
            <a:endParaRPr b="1" i="1" sz="2000">
              <a:solidFill>
                <a:schemeClr val="accent1"/>
              </a:solidFill>
              <a:latin typeface="Arial"/>
              <a:ea typeface="Arial"/>
              <a:cs typeface="Arial"/>
              <a:sym typeface="Arial"/>
            </a:endParaRPr>
          </a:p>
        </p:txBody>
      </p:sp>
      <p:pic>
        <p:nvPicPr>
          <p:cNvPr id="208" name="Google Shape;208;p23"/>
          <p:cNvPicPr preferRelativeResize="0"/>
          <p:nvPr/>
        </p:nvPicPr>
        <p:blipFill>
          <a:blip r:embed="rId3">
            <a:alphaModFix/>
          </a:blip>
          <a:stretch>
            <a:fillRect/>
          </a:stretch>
        </p:blipFill>
        <p:spPr>
          <a:xfrm>
            <a:off x="2135853" y="2131100"/>
            <a:ext cx="5150894" cy="881300"/>
          </a:xfrm>
          <a:prstGeom prst="rect">
            <a:avLst/>
          </a:prstGeom>
          <a:noFill/>
          <a:ln>
            <a:noFill/>
          </a:ln>
        </p:spPr>
      </p:pic>
      <p:pic>
        <p:nvPicPr>
          <p:cNvPr id="209" name="Google Shape;209;p23"/>
          <p:cNvPicPr preferRelativeResize="0"/>
          <p:nvPr/>
        </p:nvPicPr>
        <p:blipFill>
          <a:blip r:embed="rId4">
            <a:alphaModFix/>
          </a:blip>
          <a:stretch>
            <a:fillRect/>
          </a:stretch>
        </p:blipFill>
        <p:spPr>
          <a:xfrm>
            <a:off x="2135854" y="2988688"/>
            <a:ext cx="5974241" cy="881300"/>
          </a:xfrm>
          <a:prstGeom prst="rect">
            <a:avLst/>
          </a:prstGeom>
          <a:noFill/>
          <a:ln>
            <a:noFill/>
          </a:ln>
        </p:spPr>
      </p:pic>
      <p:pic>
        <p:nvPicPr>
          <p:cNvPr id="210" name="Google Shape;210;p23"/>
          <p:cNvPicPr preferRelativeResize="0"/>
          <p:nvPr/>
        </p:nvPicPr>
        <p:blipFill>
          <a:blip r:embed="rId5">
            <a:alphaModFix/>
          </a:blip>
          <a:stretch>
            <a:fillRect/>
          </a:stretch>
        </p:blipFill>
        <p:spPr>
          <a:xfrm>
            <a:off x="2059740" y="4022175"/>
            <a:ext cx="6329371" cy="881300"/>
          </a:xfrm>
          <a:prstGeom prst="rect">
            <a:avLst/>
          </a:prstGeom>
          <a:noFill/>
          <a:ln>
            <a:noFill/>
          </a:ln>
        </p:spPr>
      </p:pic>
      <p:sp>
        <p:nvSpPr>
          <p:cNvPr id="211" name="Google Shape;211;p23"/>
          <p:cNvSpPr txBox="1"/>
          <p:nvPr/>
        </p:nvSpPr>
        <p:spPr>
          <a:xfrm>
            <a:off x="905450" y="2277400"/>
            <a:ext cx="100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T0_06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T1_06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T2_06    =</a:t>
            </a:r>
            <a:endParaRPr>
              <a:latin typeface="Calibri"/>
              <a:ea typeface="Calibri"/>
              <a:cs typeface="Calibri"/>
              <a:sym typeface="Calibri"/>
            </a:endParaRPr>
          </a:p>
        </p:txBody>
      </p:sp>
      <p:sp>
        <p:nvSpPr>
          <p:cNvPr id="212" name="Google Shape;212;p23"/>
          <p:cNvSpPr txBox="1"/>
          <p:nvPr/>
        </p:nvSpPr>
        <p:spPr>
          <a:xfrm>
            <a:off x="905450" y="898875"/>
            <a:ext cx="6914700" cy="113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100">
                <a:solidFill>
                  <a:srgbClr val="111111"/>
                </a:solidFill>
                <a:highlight>
                  <a:srgbClr val="FFFFFF"/>
                </a:highlight>
              </a:rPr>
              <a:t>Ahora bien, debido a que se trata de un robot paralelo, se requerirá no sólo los parámetros de un único brazo sino que se deberá calcular además los parámetros de los brazos restantes.</a:t>
            </a:r>
            <a:endParaRPr sz="1100">
              <a:solidFill>
                <a:srgbClr val="111111"/>
              </a:solidFill>
              <a:highlight>
                <a:srgbClr val="FFFFFF"/>
              </a:highlight>
            </a:endParaRPr>
          </a:p>
          <a:p>
            <a:pPr indent="0" lvl="0" marL="0" rtl="0" algn="l">
              <a:lnSpc>
                <a:spcPct val="115000"/>
              </a:lnSpc>
              <a:spcBef>
                <a:spcPts val="0"/>
              </a:spcBef>
              <a:spcAft>
                <a:spcPts val="0"/>
              </a:spcAft>
              <a:buNone/>
            </a:pPr>
            <a:r>
              <a:t/>
            </a:r>
            <a:endParaRPr sz="1100">
              <a:solidFill>
                <a:srgbClr val="111111"/>
              </a:solidFill>
              <a:highlight>
                <a:srgbClr val="FFFFFF"/>
              </a:highlight>
            </a:endParaRPr>
          </a:p>
          <a:p>
            <a:pPr indent="0" lvl="0" marL="0" rtl="0" algn="l">
              <a:lnSpc>
                <a:spcPct val="115000"/>
              </a:lnSpc>
              <a:spcBef>
                <a:spcPts val="0"/>
              </a:spcBef>
              <a:spcAft>
                <a:spcPts val="0"/>
              </a:spcAft>
              <a:buNone/>
            </a:pPr>
            <a:r>
              <a:rPr lang="es" sz="1100">
                <a:solidFill>
                  <a:srgbClr val="111111"/>
                </a:solidFill>
                <a:highlight>
                  <a:srgbClr val="FFFFFF"/>
                </a:highlight>
              </a:rPr>
              <a:t>Gracias a la simetría intrínseca del robot , esto se logra simplemente añadiendo una transformación extra de rotación sobre el eje x de 120° y de -120°.</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819150" y="436125"/>
            <a:ext cx="7505700" cy="44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s" sz="2200">
                <a:solidFill>
                  <a:schemeClr val="accent1"/>
                </a:solidFill>
                <a:latin typeface="Arial"/>
                <a:ea typeface="Arial"/>
                <a:cs typeface="Arial"/>
                <a:sym typeface="Arial"/>
              </a:rPr>
              <a:t>Volumen de trabajo de las articulaciones conductoras:</a:t>
            </a:r>
            <a:endParaRPr b="1" i="1" sz="2200">
              <a:solidFill>
                <a:schemeClr val="accent1"/>
              </a:solidFill>
              <a:latin typeface="Arial"/>
              <a:ea typeface="Arial"/>
              <a:cs typeface="Arial"/>
              <a:sym typeface="Arial"/>
            </a:endParaRPr>
          </a:p>
          <a:p>
            <a:pPr indent="0" lvl="0" marL="0" rtl="0" algn="l">
              <a:spcBef>
                <a:spcPts val="0"/>
              </a:spcBef>
              <a:spcAft>
                <a:spcPts val="0"/>
              </a:spcAft>
              <a:buNone/>
            </a:pPr>
            <a:r>
              <a:t/>
            </a:r>
            <a:endParaRPr/>
          </a:p>
        </p:txBody>
      </p:sp>
      <p:pic>
        <p:nvPicPr>
          <p:cNvPr id="218" name="Google Shape;218;p24"/>
          <p:cNvPicPr preferRelativeResize="0"/>
          <p:nvPr/>
        </p:nvPicPr>
        <p:blipFill>
          <a:blip r:embed="rId3">
            <a:alphaModFix/>
          </a:blip>
          <a:stretch>
            <a:fillRect/>
          </a:stretch>
        </p:blipFill>
        <p:spPr>
          <a:xfrm>
            <a:off x="6068800" y="1700700"/>
            <a:ext cx="2799025" cy="2630800"/>
          </a:xfrm>
          <a:prstGeom prst="rect">
            <a:avLst/>
          </a:prstGeom>
          <a:noFill/>
          <a:ln>
            <a:noFill/>
          </a:ln>
        </p:spPr>
      </p:pic>
      <p:pic>
        <p:nvPicPr>
          <p:cNvPr id="219" name="Google Shape;219;p24"/>
          <p:cNvPicPr preferRelativeResize="0"/>
          <p:nvPr/>
        </p:nvPicPr>
        <p:blipFill>
          <a:blip r:embed="rId4">
            <a:alphaModFix/>
          </a:blip>
          <a:stretch>
            <a:fillRect/>
          </a:stretch>
        </p:blipFill>
        <p:spPr>
          <a:xfrm>
            <a:off x="374100" y="2736100"/>
            <a:ext cx="5734050" cy="1362075"/>
          </a:xfrm>
          <a:prstGeom prst="rect">
            <a:avLst/>
          </a:prstGeom>
          <a:noFill/>
          <a:ln>
            <a:noFill/>
          </a:ln>
        </p:spPr>
      </p:pic>
      <p:sp>
        <p:nvSpPr>
          <p:cNvPr id="220" name="Google Shape;220;p24"/>
          <p:cNvSpPr txBox="1"/>
          <p:nvPr/>
        </p:nvSpPr>
        <p:spPr>
          <a:xfrm>
            <a:off x="374100" y="878925"/>
            <a:ext cx="5571000" cy="192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111111"/>
                </a:solidFill>
                <a:highlight>
                  <a:srgbClr val="FFFFFF"/>
                </a:highlight>
              </a:rPr>
              <a:t>Una vez obtenidas las transformaciones finales se continúa </a:t>
            </a:r>
            <a:r>
              <a:rPr lang="es" sz="1100">
                <a:solidFill>
                  <a:srgbClr val="111111"/>
                </a:solidFill>
                <a:highlight>
                  <a:srgbClr val="FFFFFF"/>
                </a:highlight>
              </a:rPr>
              <a:t>evaluando las</a:t>
            </a:r>
            <a:r>
              <a:rPr lang="es" sz="1100">
                <a:solidFill>
                  <a:srgbClr val="111111"/>
                </a:solidFill>
                <a:highlight>
                  <a:srgbClr val="FFFFFF"/>
                </a:highlight>
              </a:rPr>
              <a:t> sobre 500 puntos aleatorios, para así obtener una visual del volumen o movimiento de trabajo de cada uno de los brazos conductores.</a:t>
            </a:r>
            <a:endParaRPr sz="1100">
              <a:solidFill>
                <a:srgbClr val="111111"/>
              </a:solidFill>
              <a:highlight>
                <a:srgbClr val="FFFFFF"/>
              </a:highlight>
            </a:endParaRPr>
          </a:p>
          <a:p>
            <a:pPr indent="0" lvl="0" marL="0" rtl="0" algn="l">
              <a:spcBef>
                <a:spcPts val="0"/>
              </a:spcBef>
              <a:spcAft>
                <a:spcPts val="0"/>
              </a:spcAft>
              <a:buNone/>
            </a:pPr>
            <a:r>
              <a:t/>
            </a:r>
            <a:endParaRPr sz="1100">
              <a:solidFill>
                <a:srgbClr val="111111"/>
              </a:solidFill>
              <a:highlight>
                <a:srgbClr val="FFFFFF"/>
              </a:highlight>
            </a:endParaRPr>
          </a:p>
          <a:p>
            <a:pPr indent="0" lvl="0" marL="0" rtl="0" algn="l">
              <a:spcBef>
                <a:spcPts val="0"/>
              </a:spcBef>
              <a:spcAft>
                <a:spcPts val="0"/>
              </a:spcAft>
              <a:buNone/>
            </a:pPr>
            <a:r>
              <a:rPr lang="es" sz="1100">
                <a:solidFill>
                  <a:srgbClr val="111111"/>
                </a:solidFill>
                <a:highlight>
                  <a:srgbClr val="FFFFFF"/>
                </a:highlight>
              </a:rPr>
              <a:t>Esta evaluación se realiza variando los ángulos qi2 y qi3 de la </a:t>
            </a:r>
            <a:r>
              <a:rPr lang="es" sz="1100">
                <a:solidFill>
                  <a:srgbClr val="111111"/>
                </a:solidFill>
                <a:highlight>
                  <a:srgbClr val="FFFFFF"/>
                </a:highlight>
              </a:rPr>
              <a:t>articulación</a:t>
            </a:r>
            <a:r>
              <a:rPr lang="es" sz="1100">
                <a:solidFill>
                  <a:srgbClr val="111111"/>
                </a:solidFill>
                <a:highlight>
                  <a:srgbClr val="FFFFFF"/>
                </a:highlight>
              </a:rPr>
              <a:t> conductora , manteniendo a qi1 (</a:t>
            </a:r>
            <a:r>
              <a:rPr lang="es" sz="1100">
                <a:solidFill>
                  <a:srgbClr val="111111"/>
                </a:solidFill>
                <a:highlight>
                  <a:srgbClr val="FFFFFF"/>
                </a:highlight>
              </a:rPr>
              <a:t>ángulo</a:t>
            </a:r>
            <a:r>
              <a:rPr lang="es" sz="1100">
                <a:solidFill>
                  <a:srgbClr val="111111"/>
                </a:solidFill>
                <a:highlight>
                  <a:srgbClr val="FFFFFF"/>
                </a:highlight>
              </a:rPr>
              <a:t> de la articulación actuadora) fijo en 0 grados. Este último ángulo es el que determinará la posición en la que se ubicará este segundo enlace y por ende el centro de cada espacio.</a:t>
            </a:r>
            <a:endParaRPr sz="1100">
              <a:solidFill>
                <a:srgbClr val="111111"/>
              </a:solidFill>
              <a:highlight>
                <a:srgbClr val="FFFFFF"/>
              </a:highlight>
            </a:endParaRPr>
          </a:p>
          <a:p>
            <a:pPr indent="0" lvl="0" marL="0" rtl="0" algn="l">
              <a:spcBef>
                <a:spcPts val="0"/>
              </a:spcBef>
              <a:spcAft>
                <a:spcPts val="0"/>
              </a:spcAft>
              <a:buNone/>
            </a:pPr>
            <a:r>
              <a:t/>
            </a:r>
            <a:endParaRPr sz="1100">
              <a:solidFill>
                <a:srgbClr val="111111"/>
              </a:solidFill>
              <a:highlight>
                <a:srgbClr val="FFFFFF"/>
              </a:highlight>
            </a:endParaRPr>
          </a:p>
          <a:p>
            <a:pPr indent="0" lvl="0" marL="0" rtl="0" algn="l">
              <a:spcBef>
                <a:spcPts val="0"/>
              </a:spcBef>
              <a:spcAft>
                <a:spcPts val="0"/>
              </a:spcAft>
              <a:buNone/>
            </a:pPr>
            <a:r>
              <a:rPr b="1" lang="es" u="sng">
                <a:latin typeface="Calibri"/>
                <a:ea typeface="Calibri"/>
                <a:cs typeface="Calibri"/>
                <a:sym typeface="Calibri"/>
              </a:rPr>
              <a:t>Código</a:t>
            </a:r>
            <a:r>
              <a:rPr b="1" lang="es" u="sng">
                <a:latin typeface="Calibri"/>
                <a:ea typeface="Calibri"/>
                <a:cs typeface="Calibri"/>
                <a:sym typeface="Calibri"/>
              </a:rPr>
              <a:t>:</a:t>
            </a:r>
            <a:endParaRPr b="1" u="sng">
              <a:latin typeface="Calibri"/>
              <a:ea typeface="Calibri"/>
              <a:cs typeface="Calibri"/>
              <a:sym typeface="Calibri"/>
            </a:endParaRPr>
          </a:p>
        </p:txBody>
      </p:sp>
      <p:sp>
        <p:nvSpPr>
          <p:cNvPr id="221" name="Google Shape;221;p24"/>
          <p:cNvSpPr txBox="1"/>
          <p:nvPr/>
        </p:nvSpPr>
        <p:spPr>
          <a:xfrm>
            <a:off x="6068800" y="1248425"/>
            <a:ext cx="19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u="sng">
                <a:latin typeface="Calibri"/>
                <a:ea typeface="Calibri"/>
                <a:cs typeface="Calibri"/>
                <a:sym typeface="Calibri"/>
              </a:rPr>
              <a:t>Puntos de evaluación:</a:t>
            </a:r>
            <a:endParaRPr b="1" u="sng">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5"/>
          <p:cNvPicPr preferRelativeResize="0"/>
          <p:nvPr/>
        </p:nvPicPr>
        <p:blipFill>
          <a:blip r:embed="rId3">
            <a:alphaModFix/>
          </a:blip>
          <a:stretch>
            <a:fillRect/>
          </a:stretch>
        </p:blipFill>
        <p:spPr>
          <a:xfrm>
            <a:off x="307363" y="2356175"/>
            <a:ext cx="6124575" cy="1304925"/>
          </a:xfrm>
          <a:prstGeom prst="rect">
            <a:avLst/>
          </a:prstGeom>
          <a:noFill/>
          <a:ln>
            <a:noFill/>
          </a:ln>
        </p:spPr>
      </p:pic>
      <p:sp>
        <p:nvSpPr>
          <p:cNvPr id="227" name="Google Shape;227;p25"/>
          <p:cNvSpPr txBox="1"/>
          <p:nvPr>
            <p:ph type="title"/>
          </p:nvPr>
        </p:nvSpPr>
        <p:spPr>
          <a:xfrm>
            <a:off x="361950" y="329950"/>
            <a:ext cx="7505700" cy="5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highlight>
                  <a:schemeClr val="dk1"/>
                </a:highlight>
              </a:rPr>
              <a:t>Cálculo</a:t>
            </a:r>
            <a:r>
              <a:rPr b="1" i="1" lang="es" sz="2000">
                <a:solidFill>
                  <a:schemeClr val="accent1"/>
                </a:solidFill>
                <a:highlight>
                  <a:schemeClr val="dk1"/>
                </a:highlight>
              </a:rPr>
              <a:t> de los ángulos faltantes y </a:t>
            </a:r>
            <a:r>
              <a:rPr b="1" i="1" lang="es" sz="2000">
                <a:solidFill>
                  <a:schemeClr val="accent1"/>
                </a:solidFill>
                <a:highlight>
                  <a:schemeClr val="dk1"/>
                </a:highlight>
              </a:rPr>
              <a:t>posición</a:t>
            </a:r>
            <a:r>
              <a:rPr b="1" i="1" lang="es" sz="2000">
                <a:solidFill>
                  <a:schemeClr val="accent1"/>
                </a:solidFill>
                <a:highlight>
                  <a:schemeClr val="dk1"/>
                </a:highlight>
              </a:rPr>
              <a:t> de equilibrio:</a:t>
            </a:r>
            <a:endParaRPr b="1" i="1" sz="2000">
              <a:solidFill>
                <a:schemeClr val="accent1"/>
              </a:solidFill>
              <a:highlight>
                <a:schemeClr val="dk1"/>
              </a:highlight>
            </a:endParaRPr>
          </a:p>
        </p:txBody>
      </p:sp>
      <p:sp>
        <p:nvSpPr>
          <p:cNvPr id="228" name="Google Shape;228;p25"/>
          <p:cNvSpPr txBox="1"/>
          <p:nvPr/>
        </p:nvSpPr>
        <p:spPr>
          <a:xfrm>
            <a:off x="307375" y="806350"/>
            <a:ext cx="6029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solidFill>
                  <a:srgbClr val="111111"/>
                </a:solidFill>
                <a:highlight>
                  <a:srgbClr val="FFFFFF"/>
                </a:highlight>
              </a:rPr>
              <a:t>Finalmente una vez obtenidas las ecuaciones de cada brazo, se igualarán las coordenadas de cada posición, de cada esfera, y de esta manera se obtendrán los ángulos de la articulación pasiva que me determinan el punto de intersección.</a:t>
            </a:r>
            <a:endParaRPr sz="1200">
              <a:solidFill>
                <a:srgbClr val="111111"/>
              </a:solidFill>
              <a:highlight>
                <a:srgbClr val="FFFFFF"/>
              </a:highlight>
            </a:endParaRPr>
          </a:p>
          <a:p>
            <a:pPr indent="0" lvl="0" marL="0" rtl="0" algn="l">
              <a:spcBef>
                <a:spcPts val="0"/>
              </a:spcBef>
              <a:spcAft>
                <a:spcPts val="0"/>
              </a:spcAft>
              <a:buNone/>
            </a:pPr>
            <a:r>
              <a:rPr lang="es" sz="1200">
                <a:solidFill>
                  <a:srgbClr val="111111"/>
                </a:solidFill>
                <a:highlight>
                  <a:srgbClr val="FFFFFF"/>
                </a:highlight>
              </a:rPr>
              <a:t>Una vez obtenidos los ángulos de cada enlace pasivo se evalúan las transformaciones finales y se encuentra el punto de equilibrio del los tres brazos y por ende la </a:t>
            </a:r>
            <a:r>
              <a:rPr lang="es" sz="1200">
                <a:solidFill>
                  <a:srgbClr val="111111"/>
                </a:solidFill>
                <a:highlight>
                  <a:srgbClr val="FFFFFF"/>
                </a:highlight>
              </a:rPr>
              <a:t>posición</a:t>
            </a:r>
            <a:r>
              <a:rPr lang="es" sz="1200">
                <a:solidFill>
                  <a:srgbClr val="111111"/>
                </a:solidFill>
                <a:highlight>
                  <a:srgbClr val="FFFFFF"/>
                </a:highlight>
              </a:rPr>
              <a:t> del efector final .</a:t>
            </a:r>
            <a:endParaRPr sz="1500">
              <a:latin typeface="Calibri"/>
              <a:ea typeface="Calibri"/>
              <a:cs typeface="Calibri"/>
              <a:sym typeface="Calibri"/>
            </a:endParaRPr>
          </a:p>
        </p:txBody>
      </p:sp>
      <p:sp>
        <p:nvSpPr>
          <p:cNvPr id="229" name="Google Shape;229;p25"/>
          <p:cNvSpPr txBox="1"/>
          <p:nvPr/>
        </p:nvSpPr>
        <p:spPr>
          <a:xfrm>
            <a:off x="6330250" y="830625"/>
            <a:ext cx="2612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Calibri"/>
                <a:ea typeface="Calibri"/>
                <a:cs typeface="Calibri"/>
                <a:sym typeface="Calibri"/>
              </a:rPr>
              <a:t>Evaluación de las transformaciones finales con los </a:t>
            </a:r>
            <a:r>
              <a:rPr lang="es" sz="1300">
                <a:latin typeface="Calibri"/>
                <a:ea typeface="Calibri"/>
                <a:cs typeface="Calibri"/>
                <a:sym typeface="Calibri"/>
              </a:rPr>
              <a:t>ángulos</a:t>
            </a:r>
            <a:r>
              <a:rPr lang="es" sz="1300">
                <a:latin typeface="Calibri"/>
                <a:ea typeface="Calibri"/>
                <a:cs typeface="Calibri"/>
                <a:sym typeface="Calibri"/>
              </a:rPr>
              <a:t> faltantes:</a:t>
            </a:r>
            <a:endParaRPr sz="1300">
              <a:latin typeface="Calibri"/>
              <a:ea typeface="Calibri"/>
              <a:cs typeface="Calibri"/>
              <a:sym typeface="Calibri"/>
            </a:endParaRPr>
          </a:p>
        </p:txBody>
      </p:sp>
      <p:pic>
        <p:nvPicPr>
          <p:cNvPr id="230" name="Google Shape;230;p25"/>
          <p:cNvPicPr preferRelativeResize="0"/>
          <p:nvPr/>
        </p:nvPicPr>
        <p:blipFill rotWithShape="1">
          <a:blip r:embed="rId4">
            <a:alphaModFix/>
          </a:blip>
          <a:srcRect b="0" l="73588" r="0" t="0"/>
          <a:stretch/>
        </p:blipFill>
        <p:spPr>
          <a:xfrm>
            <a:off x="7213475" y="1569525"/>
            <a:ext cx="1514475" cy="942975"/>
          </a:xfrm>
          <a:prstGeom prst="rect">
            <a:avLst/>
          </a:prstGeom>
          <a:noFill/>
          <a:ln>
            <a:noFill/>
          </a:ln>
        </p:spPr>
      </p:pic>
      <p:pic>
        <p:nvPicPr>
          <p:cNvPr id="231" name="Google Shape;231;p25"/>
          <p:cNvPicPr preferRelativeResize="0"/>
          <p:nvPr/>
        </p:nvPicPr>
        <p:blipFill rotWithShape="1">
          <a:blip r:embed="rId5">
            <a:alphaModFix/>
          </a:blip>
          <a:srcRect b="0" l="71428" r="0" t="0"/>
          <a:stretch/>
        </p:blipFill>
        <p:spPr>
          <a:xfrm>
            <a:off x="7151563" y="2571750"/>
            <a:ext cx="1638300" cy="990600"/>
          </a:xfrm>
          <a:prstGeom prst="rect">
            <a:avLst/>
          </a:prstGeom>
          <a:noFill/>
          <a:ln>
            <a:noFill/>
          </a:ln>
        </p:spPr>
      </p:pic>
      <p:pic>
        <p:nvPicPr>
          <p:cNvPr id="232" name="Google Shape;232;p25"/>
          <p:cNvPicPr preferRelativeResize="0"/>
          <p:nvPr/>
        </p:nvPicPr>
        <p:blipFill rotWithShape="1">
          <a:blip r:embed="rId6">
            <a:alphaModFix/>
          </a:blip>
          <a:srcRect b="0" l="70764" r="0" t="0"/>
          <a:stretch/>
        </p:blipFill>
        <p:spPr>
          <a:xfrm>
            <a:off x="7151575" y="3686850"/>
            <a:ext cx="1676400" cy="1133475"/>
          </a:xfrm>
          <a:prstGeom prst="rect">
            <a:avLst/>
          </a:prstGeom>
          <a:noFill/>
          <a:ln>
            <a:noFill/>
          </a:ln>
        </p:spPr>
      </p:pic>
      <p:sp>
        <p:nvSpPr>
          <p:cNvPr id="233" name="Google Shape;233;p25"/>
          <p:cNvSpPr txBox="1"/>
          <p:nvPr/>
        </p:nvSpPr>
        <p:spPr>
          <a:xfrm>
            <a:off x="6416788" y="1714300"/>
            <a:ext cx="779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Brazo 1:</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Brazo 2:</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Brazo 3:</a:t>
            </a:r>
            <a:endParaRPr>
              <a:latin typeface="Calibri"/>
              <a:ea typeface="Calibri"/>
              <a:cs typeface="Calibri"/>
              <a:sym typeface="Calibri"/>
            </a:endParaRPr>
          </a:p>
        </p:txBody>
      </p:sp>
      <p:pic>
        <p:nvPicPr>
          <p:cNvPr id="234" name="Google Shape;234;p25"/>
          <p:cNvPicPr preferRelativeResize="0"/>
          <p:nvPr/>
        </p:nvPicPr>
        <p:blipFill>
          <a:blip r:embed="rId7">
            <a:alphaModFix/>
          </a:blip>
          <a:stretch>
            <a:fillRect/>
          </a:stretch>
        </p:blipFill>
        <p:spPr>
          <a:xfrm>
            <a:off x="338042" y="3891925"/>
            <a:ext cx="2611965" cy="990600"/>
          </a:xfrm>
          <a:prstGeom prst="rect">
            <a:avLst/>
          </a:prstGeom>
          <a:noFill/>
          <a:ln>
            <a:noFill/>
          </a:ln>
        </p:spPr>
      </p:pic>
      <p:sp>
        <p:nvSpPr>
          <p:cNvPr id="235" name="Google Shape;235;p25"/>
          <p:cNvSpPr txBox="1"/>
          <p:nvPr/>
        </p:nvSpPr>
        <p:spPr>
          <a:xfrm>
            <a:off x="307300" y="2062950"/>
            <a:ext cx="5718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Calibri"/>
                <a:ea typeface="Calibri"/>
                <a:cs typeface="Calibri"/>
                <a:sym typeface="Calibri"/>
              </a:rPr>
              <a:t>Sistemas de ecuaciones para averiguar los ángulos faltantes :</a:t>
            </a:r>
            <a:endParaRPr sz="1300">
              <a:latin typeface="Calibri"/>
              <a:ea typeface="Calibri"/>
              <a:cs typeface="Calibri"/>
              <a:sym typeface="Calibri"/>
            </a:endParaRPr>
          </a:p>
        </p:txBody>
      </p:sp>
      <p:sp>
        <p:nvSpPr>
          <p:cNvPr id="236" name="Google Shape;236;p25"/>
          <p:cNvSpPr txBox="1"/>
          <p:nvPr/>
        </p:nvSpPr>
        <p:spPr>
          <a:xfrm>
            <a:off x="307375" y="3552050"/>
            <a:ext cx="543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Calibri"/>
                <a:ea typeface="Calibri"/>
                <a:cs typeface="Calibri"/>
                <a:sym typeface="Calibri"/>
              </a:rPr>
              <a:t>Cálculo de los </a:t>
            </a:r>
            <a:r>
              <a:rPr lang="es" sz="1300">
                <a:latin typeface="Calibri"/>
                <a:ea typeface="Calibri"/>
                <a:cs typeface="Calibri"/>
                <a:sym typeface="Calibri"/>
              </a:rPr>
              <a:t>ángulos</a:t>
            </a:r>
            <a:r>
              <a:rPr lang="es" sz="1300">
                <a:latin typeface="Calibri"/>
                <a:ea typeface="Calibri"/>
                <a:cs typeface="Calibri"/>
                <a:sym typeface="Calibri"/>
              </a:rPr>
              <a:t> pasivos faltantes para los ángulos actuadores 0° 0° y 0° .</a:t>
            </a:r>
            <a:endParaRPr/>
          </a:p>
        </p:txBody>
      </p:sp>
      <p:pic>
        <p:nvPicPr>
          <p:cNvPr id="237" name="Google Shape;237;p25"/>
          <p:cNvPicPr preferRelativeResize="0"/>
          <p:nvPr/>
        </p:nvPicPr>
        <p:blipFill rotWithShape="1">
          <a:blip r:embed="rId8">
            <a:alphaModFix/>
          </a:blip>
          <a:srcRect b="73074" l="0" r="73618" t="0"/>
          <a:stretch/>
        </p:blipFill>
        <p:spPr>
          <a:xfrm>
            <a:off x="3609582" y="3936950"/>
            <a:ext cx="1924835" cy="94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6"/>
          <p:cNvSpPr txBox="1"/>
          <p:nvPr>
            <p:ph type="title"/>
          </p:nvPr>
        </p:nvSpPr>
        <p:spPr>
          <a:xfrm>
            <a:off x="819150" y="309725"/>
            <a:ext cx="7505700" cy="5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highlight>
                  <a:schemeClr val="dk1"/>
                </a:highlight>
              </a:rPr>
              <a:t>Cinemática</a:t>
            </a:r>
            <a:r>
              <a:rPr b="1" i="1" lang="es" sz="2000">
                <a:solidFill>
                  <a:schemeClr val="accent1"/>
                </a:solidFill>
                <a:highlight>
                  <a:schemeClr val="dk1"/>
                </a:highlight>
              </a:rPr>
              <a:t> inversa:</a:t>
            </a:r>
            <a:endParaRPr b="1" i="1" sz="2000">
              <a:solidFill>
                <a:schemeClr val="accent1"/>
              </a:solidFill>
              <a:highlight>
                <a:schemeClr val="dk1"/>
              </a:highlight>
            </a:endParaRPr>
          </a:p>
        </p:txBody>
      </p:sp>
      <p:sp>
        <p:nvSpPr>
          <p:cNvPr id="243" name="Google Shape;243;p26"/>
          <p:cNvSpPr txBox="1"/>
          <p:nvPr/>
        </p:nvSpPr>
        <p:spPr>
          <a:xfrm>
            <a:off x="334775" y="747250"/>
            <a:ext cx="5133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111111"/>
                </a:solidFill>
                <a:highlight>
                  <a:srgbClr val="FFFFFF"/>
                </a:highlight>
              </a:rPr>
              <a:t>En el gráfico siguiente se muestra como geométricamente se puede llegar a calcular los ángulos theta (qi1) de cada brazo del robot.</a:t>
            </a:r>
            <a:endParaRPr sz="1000">
              <a:solidFill>
                <a:srgbClr val="111111"/>
              </a:solidFill>
              <a:highlight>
                <a:srgbClr val="FFFFFF"/>
              </a:highlight>
            </a:endParaRPr>
          </a:p>
          <a:p>
            <a:pPr indent="0" lvl="0" marL="0" rtl="0" algn="l">
              <a:spcBef>
                <a:spcPts val="0"/>
              </a:spcBef>
              <a:spcAft>
                <a:spcPts val="0"/>
              </a:spcAft>
              <a:buNone/>
            </a:pPr>
            <a:r>
              <a:rPr lang="es" sz="1000">
                <a:solidFill>
                  <a:srgbClr val="111111"/>
                </a:solidFill>
                <a:highlight>
                  <a:srgbClr val="FFFFFF"/>
                </a:highlight>
              </a:rPr>
              <a:t>Inicialmente se tienen las coordenadas de E1 y el largo de la articulación (E1-J1) .</a:t>
            </a:r>
            <a:endParaRPr sz="1000">
              <a:solidFill>
                <a:srgbClr val="111111"/>
              </a:solidFill>
              <a:highlight>
                <a:srgbClr val="FFFFFF"/>
              </a:highlight>
            </a:endParaRPr>
          </a:p>
          <a:p>
            <a:pPr indent="0" lvl="0" marL="0" rtl="0" algn="l">
              <a:spcBef>
                <a:spcPts val="0"/>
              </a:spcBef>
              <a:spcAft>
                <a:spcPts val="0"/>
              </a:spcAft>
              <a:buNone/>
            </a:pPr>
            <a:r>
              <a:rPr lang="es" sz="1000">
                <a:solidFill>
                  <a:srgbClr val="111111"/>
                </a:solidFill>
                <a:highlight>
                  <a:srgbClr val="FFFFFF"/>
                </a:highlight>
              </a:rPr>
              <a:t>Con estos datos se tiene en cuenta que la primer articulación se mueve en un mismo plano, se puede obtener los posibles valores de J1 (circulo amarillo en </a:t>
            </a:r>
            <a:r>
              <a:rPr lang="es" sz="1100">
                <a:solidFill>
                  <a:srgbClr val="111111"/>
                </a:solidFill>
                <a:highlight>
                  <a:srgbClr val="FFFFFF"/>
                </a:highlight>
              </a:rPr>
              <a:t>la imágen).</a:t>
            </a:r>
            <a:endParaRPr sz="1100">
              <a:solidFill>
                <a:srgbClr val="111111"/>
              </a:solidFill>
              <a:highlight>
                <a:srgbClr val="FFFFFF"/>
              </a:highlight>
            </a:endParaRPr>
          </a:p>
          <a:p>
            <a:pPr indent="0" lvl="0" marL="0" rtl="0" algn="l">
              <a:spcBef>
                <a:spcPts val="0"/>
              </a:spcBef>
              <a:spcAft>
                <a:spcPts val="0"/>
              </a:spcAft>
              <a:buNone/>
            </a:pPr>
            <a:r>
              <a:t/>
            </a:r>
            <a:endParaRPr>
              <a:latin typeface="Calibri"/>
              <a:ea typeface="Calibri"/>
              <a:cs typeface="Calibri"/>
              <a:sym typeface="Calibri"/>
            </a:endParaRPr>
          </a:p>
        </p:txBody>
      </p:sp>
      <p:pic>
        <p:nvPicPr>
          <p:cNvPr id="244" name="Google Shape;244;p26"/>
          <p:cNvPicPr preferRelativeResize="0"/>
          <p:nvPr/>
        </p:nvPicPr>
        <p:blipFill>
          <a:blip r:embed="rId3">
            <a:alphaModFix/>
          </a:blip>
          <a:stretch>
            <a:fillRect/>
          </a:stretch>
        </p:blipFill>
        <p:spPr>
          <a:xfrm>
            <a:off x="1487638" y="1663425"/>
            <a:ext cx="2827575" cy="3215325"/>
          </a:xfrm>
          <a:prstGeom prst="rect">
            <a:avLst/>
          </a:prstGeom>
          <a:noFill/>
          <a:ln>
            <a:noFill/>
          </a:ln>
        </p:spPr>
      </p:pic>
      <p:sp>
        <p:nvSpPr>
          <p:cNvPr id="245" name="Google Shape;245;p26"/>
          <p:cNvSpPr txBox="1"/>
          <p:nvPr/>
        </p:nvSpPr>
        <p:spPr>
          <a:xfrm>
            <a:off x="5468075" y="615350"/>
            <a:ext cx="3439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111111"/>
                </a:solidFill>
                <a:highlight>
                  <a:srgbClr val="FFFFFF"/>
                </a:highlight>
              </a:rPr>
              <a:t>Luego si se ejecuta la proyección del círculo conformado por E1-J1 sobre este plano se encuentra el punto de intersección que define el valor de J1 para esta articulación.</a:t>
            </a:r>
            <a:r>
              <a:rPr lang="es" sz="1000">
                <a:solidFill>
                  <a:srgbClr val="111111"/>
                </a:solidFill>
                <a:highlight>
                  <a:srgbClr val="FFFFFF"/>
                </a:highlight>
              </a:rPr>
              <a:t>Una vez que se conoce el valor de J1 y además el valor base de F1, se puede llevar adelante el cálculo del ángulo asociado a dicha articulación.</a:t>
            </a:r>
            <a:endParaRPr b="1" sz="1000">
              <a:solidFill>
                <a:srgbClr val="111111"/>
              </a:solidFill>
              <a:highlight>
                <a:srgbClr val="FFFFFF"/>
              </a:highlight>
            </a:endParaRPr>
          </a:p>
          <a:p>
            <a:pPr indent="0" lvl="0" marL="0" rtl="0" algn="l">
              <a:spcBef>
                <a:spcPts val="0"/>
              </a:spcBef>
              <a:spcAft>
                <a:spcPts val="0"/>
              </a:spcAft>
              <a:buNone/>
            </a:pPr>
            <a:r>
              <a:t/>
            </a:r>
            <a:endParaRPr sz="1000">
              <a:solidFill>
                <a:srgbClr val="111111"/>
              </a:solidFill>
              <a:highlight>
                <a:srgbClr val="FFFFFF"/>
              </a:highlight>
            </a:endParaRPr>
          </a:p>
        </p:txBody>
      </p:sp>
      <p:pic>
        <p:nvPicPr>
          <p:cNvPr id="246" name="Google Shape;246;p26"/>
          <p:cNvPicPr preferRelativeResize="0"/>
          <p:nvPr/>
        </p:nvPicPr>
        <p:blipFill>
          <a:blip r:embed="rId4">
            <a:alphaModFix/>
          </a:blip>
          <a:stretch>
            <a:fillRect/>
          </a:stretch>
        </p:blipFill>
        <p:spPr>
          <a:xfrm>
            <a:off x="5223887" y="1751275"/>
            <a:ext cx="3683376" cy="2906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type="title"/>
          </p:nvPr>
        </p:nvSpPr>
        <p:spPr>
          <a:xfrm>
            <a:off x="819150" y="270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highlight>
                  <a:schemeClr val="dk1"/>
                </a:highlight>
              </a:rPr>
              <a:t>Cinemática inversa:</a:t>
            </a:r>
            <a:endParaRPr b="1" i="1" sz="2000">
              <a:solidFill>
                <a:schemeClr val="accent1"/>
              </a:solidFill>
              <a:highlight>
                <a:schemeClr val="dk1"/>
              </a:highlight>
            </a:endParaRPr>
          </a:p>
          <a:p>
            <a:pPr indent="0" lvl="0" marL="0" rtl="0" algn="l">
              <a:spcBef>
                <a:spcPts val="0"/>
              </a:spcBef>
              <a:spcAft>
                <a:spcPts val="0"/>
              </a:spcAft>
              <a:buNone/>
            </a:pPr>
            <a:r>
              <a:t/>
            </a:r>
            <a:endParaRPr/>
          </a:p>
        </p:txBody>
      </p:sp>
      <p:pic>
        <p:nvPicPr>
          <p:cNvPr id="252" name="Google Shape;252;p27"/>
          <p:cNvPicPr preferRelativeResize="0"/>
          <p:nvPr/>
        </p:nvPicPr>
        <p:blipFill>
          <a:blip r:embed="rId3">
            <a:alphaModFix/>
          </a:blip>
          <a:stretch>
            <a:fillRect/>
          </a:stretch>
        </p:blipFill>
        <p:spPr>
          <a:xfrm>
            <a:off x="3569303" y="812625"/>
            <a:ext cx="4755550" cy="3886450"/>
          </a:xfrm>
          <a:prstGeom prst="rect">
            <a:avLst/>
          </a:prstGeom>
          <a:noFill/>
          <a:ln>
            <a:noFill/>
          </a:ln>
        </p:spPr>
      </p:pic>
      <p:sp>
        <p:nvSpPr>
          <p:cNvPr id="253" name="Google Shape;253;p27"/>
          <p:cNvSpPr txBox="1"/>
          <p:nvPr/>
        </p:nvSpPr>
        <p:spPr>
          <a:xfrm>
            <a:off x="819150" y="868175"/>
            <a:ext cx="233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111111"/>
                </a:solidFill>
                <a:highlight>
                  <a:srgbClr val="FFFFFF"/>
                </a:highlight>
              </a:rPr>
              <a:t>Se muestra el sistema de ecuaciones implementado para realizar el proceso descripto:</a:t>
            </a:r>
            <a:endParaRPr sz="1700">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8"/>
          <p:cNvSpPr txBox="1"/>
          <p:nvPr>
            <p:ph type="title"/>
          </p:nvPr>
        </p:nvSpPr>
        <p:spPr>
          <a:xfrm>
            <a:off x="779200" y="248825"/>
            <a:ext cx="7505700" cy="59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rPr>
              <a:t>Impresión</a:t>
            </a:r>
            <a:r>
              <a:rPr b="1" i="1" lang="es" sz="2000">
                <a:solidFill>
                  <a:schemeClr val="accent1"/>
                </a:solidFill>
              </a:rPr>
              <a:t> de piezas:</a:t>
            </a:r>
            <a:endParaRPr b="1" i="1" sz="2000">
              <a:solidFill>
                <a:schemeClr val="accent1"/>
              </a:solidFill>
            </a:endParaRPr>
          </a:p>
        </p:txBody>
      </p:sp>
      <p:pic>
        <p:nvPicPr>
          <p:cNvPr id="259" name="Google Shape;259;p28"/>
          <p:cNvPicPr preferRelativeResize="0"/>
          <p:nvPr/>
        </p:nvPicPr>
        <p:blipFill>
          <a:blip r:embed="rId3">
            <a:alphaModFix/>
          </a:blip>
          <a:stretch>
            <a:fillRect/>
          </a:stretch>
        </p:blipFill>
        <p:spPr>
          <a:xfrm>
            <a:off x="825413" y="841325"/>
            <a:ext cx="1504231" cy="1285875"/>
          </a:xfrm>
          <a:prstGeom prst="rect">
            <a:avLst/>
          </a:prstGeom>
          <a:noFill/>
          <a:ln>
            <a:noFill/>
          </a:ln>
        </p:spPr>
      </p:pic>
      <p:pic>
        <p:nvPicPr>
          <p:cNvPr id="260" name="Google Shape;260;p28"/>
          <p:cNvPicPr preferRelativeResize="0"/>
          <p:nvPr/>
        </p:nvPicPr>
        <p:blipFill>
          <a:blip r:embed="rId4">
            <a:alphaModFix/>
          </a:blip>
          <a:stretch>
            <a:fillRect/>
          </a:stretch>
        </p:blipFill>
        <p:spPr>
          <a:xfrm>
            <a:off x="3608300" y="841325"/>
            <a:ext cx="1771650" cy="1285875"/>
          </a:xfrm>
          <a:prstGeom prst="rect">
            <a:avLst/>
          </a:prstGeom>
          <a:noFill/>
          <a:ln>
            <a:noFill/>
          </a:ln>
        </p:spPr>
      </p:pic>
      <p:pic>
        <p:nvPicPr>
          <p:cNvPr id="261" name="Google Shape;261;p28"/>
          <p:cNvPicPr preferRelativeResize="0"/>
          <p:nvPr/>
        </p:nvPicPr>
        <p:blipFill rotWithShape="1">
          <a:blip r:embed="rId5">
            <a:alphaModFix/>
          </a:blip>
          <a:srcRect b="0" l="0" r="30647" t="0"/>
          <a:stretch/>
        </p:blipFill>
        <p:spPr>
          <a:xfrm>
            <a:off x="6553200" y="841313"/>
            <a:ext cx="1771650" cy="1104900"/>
          </a:xfrm>
          <a:prstGeom prst="rect">
            <a:avLst/>
          </a:prstGeom>
          <a:noFill/>
          <a:ln>
            <a:noFill/>
          </a:ln>
        </p:spPr>
      </p:pic>
      <p:pic>
        <p:nvPicPr>
          <p:cNvPr id="262" name="Google Shape;262;p28"/>
          <p:cNvPicPr preferRelativeResize="0"/>
          <p:nvPr/>
        </p:nvPicPr>
        <p:blipFill>
          <a:blip r:embed="rId6">
            <a:alphaModFix/>
          </a:blip>
          <a:stretch>
            <a:fillRect/>
          </a:stretch>
        </p:blipFill>
        <p:spPr>
          <a:xfrm>
            <a:off x="896488" y="2613775"/>
            <a:ext cx="1362075" cy="1876425"/>
          </a:xfrm>
          <a:prstGeom prst="rect">
            <a:avLst/>
          </a:prstGeom>
          <a:noFill/>
          <a:ln>
            <a:noFill/>
          </a:ln>
        </p:spPr>
      </p:pic>
      <p:pic>
        <p:nvPicPr>
          <p:cNvPr id="263" name="Google Shape;263;p28"/>
          <p:cNvPicPr preferRelativeResize="0"/>
          <p:nvPr/>
        </p:nvPicPr>
        <p:blipFill>
          <a:blip r:embed="rId7">
            <a:alphaModFix/>
          </a:blip>
          <a:stretch>
            <a:fillRect/>
          </a:stretch>
        </p:blipFill>
        <p:spPr>
          <a:xfrm>
            <a:off x="3659238" y="2966025"/>
            <a:ext cx="1771650" cy="1476375"/>
          </a:xfrm>
          <a:prstGeom prst="rect">
            <a:avLst/>
          </a:prstGeom>
          <a:noFill/>
          <a:ln>
            <a:noFill/>
          </a:ln>
        </p:spPr>
      </p:pic>
      <p:pic>
        <p:nvPicPr>
          <p:cNvPr id="264" name="Google Shape;264;p28"/>
          <p:cNvPicPr preferRelativeResize="0"/>
          <p:nvPr/>
        </p:nvPicPr>
        <p:blipFill>
          <a:blip r:embed="rId8">
            <a:alphaModFix/>
          </a:blip>
          <a:stretch>
            <a:fillRect/>
          </a:stretch>
        </p:blipFill>
        <p:spPr>
          <a:xfrm>
            <a:off x="6553200" y="2673688"/>
            <a:ext cx="1771650" cy="1343025"/>
          </a:xfrm>
          <a:prstGeom prst="rect">
            <a:avLst/>
          </a:prstGeom>
          <a:noFill/>
          <a:ln>
            <a:noFill/>
          </a:ln>
        </p:spPr>
      </p:pic>
      <p:sp>
        <p:nvSpPr>
          <p:cNvPr id="265" name="Google Shape;265;p28"/>
          <p:cNvSpPr txBox="1"/>
          <p:nvPr/>
        </p:nvSpPr>
        <p:spPr>
          <a:xfrm>
            <a:off x="1264025" y="2058088"/>
            <a:ext cx="6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Base</a:t>
            </a:r>
            <a:endParaRPr>
              <a:latin typeface="Calibri"/>
              <a:ea typeface="Calibri"/>
              <a:cs typeface="Calibri"/>
              <a:sym typeface="Calibri"/>
            </a:endParaRPr>
          </a:p>
        </p:txBody>
      </p:sp>
      <p:sp>
        <p:nvSpPr>
          <p:cNvPr id="266" name="Google Shape;266;p28"/>
          <p:cNvSpPr txBox="1"/>
          <p:nvPr/>
        </p:nvSpPr>
        <p:spPr>
          <a:xfrm>
            <a:off x="3558750" y="2058100"/>
            <a:ext cx="20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Soporte servo-enlaces</a:t>
            </a:r>
            <a:endParaRPr>
              <a:latin typeface="Calibri"/>
              <a:ea typeface="Calibri"/>
              <a:cs typeface="Calibri"/>
              <a:sym typeface="Calibri"/>
            </a:endParaRPr>
          </a:p>
          <a:p>
            <a:pPr indent="0" lvl="0" marL="0" rtl="0" algn="l">
              <a:spcBef>
                <a:spcPts val="0"/>
              </a:spcBef>
              <a:spcAft>
                <a:spcPts val="0"/>
              </a:spcAft>
              <a:buNone/>
            </a:pPr>
            <a:r>
              <a:rPr lang="es">
                <a:latin typeface="Calibri"/>
                <a:ea typeface="Calibri"/>
                <a:cs typeface="Calibri"/>
                <a:sym typeface="Calibri"/>
              </a:rPr>
              <a:t>Actuadores</a:t>
            </a:r>
            <a:endParaRPr>
              <a:latin typeface="Calibri"/>
              <a:ea typeface="Calibri"/>
              <a:cs typeface="Calibri"/>
              <a:sym typeface="Calibri"/>
            </a:endParaRPr>
          </a:p>
        </p:txBody>
      </p:sp>
      <p:sp>
        <p:nvSpPr>
          <p:cNvPr id="267" name="Google Shape;267;p28"/>
          <p:cNvSpPr txBox="1"/>
          <p:nvPr/>
        </p:nvSpPr>
        <p:spPr>
          <a:xfrm>
            <a:off x="6658600" y="1898300"/>
            <a:ext cx="16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Enlaces Actuadores</a:t>
            </a:r>
            <a:endParaRPr>
              <a:latin typeface="Calibri"/>
              <a:ea typeface="Calibri"/>
              <a:cs typeface="Calibri"/>
              <a:sym typeface="Calibri"/>
            </a:endParaRPr>
          </a:p>
        </p:txBody>
      </p:sp>
      <p:sp>
        <p:nvSpPr>
          <p:cNvPr id="268" name="Google Shape;268;p28"/>
          <p:cNvSpPr txBox="1"/>
          <p:nvPr/>
        </p:nvSpPr>
        <p:spPr>
          <a:xfrm>
            <a:off x="779200" y="4450250"/>
            <a:ext cx="17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Enlaces conductores</a:t>
            </a:r>
            <a:endParaRPr>
              <a:latin typeface="Calibri"/>
              <a:ea typeface="Calibri"/>
              <a:cs typeface="Calibri"/>
              <a:sym typeface="Calibri"/>
            </a:endParaRPr>
          </a:p>
        </p:txBody>
      </p:sp>
      <p:sp>
        <p:nvSpPr>
          <p:cNvPr id="269" name="Google Shape;269;p28"/>
          <p:cNvSpPr txBox="1"/>
          <p:nvPr/>
        </p:nvSpPr>
        <p:spPr>
          <a:xfrm>
            <a:off x="3676300" y="4392475"/>
            <a:ext cx="171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Soporte Base - Servo</a:t>
            </a:r>
            <a:endParaRPr>
              <a:latin typeface="Calibri"/>
              <a:ea typeface="Calibri"/>
              <a:cs typeface="Calibri"/>
              <a:sym typeface="Calibri"/>
            </a:endParaRPr>
          </a:p>
        </p:txBody>
      </p:sp>
      <p:sp>
        <p:nvSpPr>
          <p:cNvPr id="270" name="Google Shape;270;p28"/>
          <p:cNvSpPr txBox="1"/>
          <p:nvPr/>
        </p:nvSpPr>
        <p:spPr>
          <a:xfrm>
            <a:off x="6916300" y="3992275"/>
            <a:ext cx="111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Efector final</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9"/>
          <p:cNvPicPr preferRelativeResize="0"/>
          <p:nvPr/>
        </p:nvPicPr>
        <p:blipFill>
          <a:blip r:embed="rId3">
            <a:alphaModFix/>
          </a:blip>
          <a:stretch>
            <a:fillRect/>
          </a:stretch>
        </p:blipFill>
        <p:spPr>
          <a:xfrm>
            <a:off x="314330" y="1243500"/>
            <a:ext cx="4257675" cy="2438400"/>
          </a:xfrm>
          <a:prstGeom prst="rect">
            <a:avLst/>
          </a:prstGeom>
          <a:noFill/>
          <a:ln>
            <a:noFill/>
          </a:ln>
        </p:spPr>
      </p:pic>
      <p:pic>
        <p:nvPicPr>
          <p:cNvPr id="276" name="Google Shape;276;p29"/>
          <p:cNvPicPr preferRelativeResize="0"/>
          <p:nvPr/>
        </p:nvPicPr>
        <p:blipFill>
          <a:blip r:embed="rId4">
            <a:alphaModFix/>
          </a:blip>
          <a:stretch>
            <a:fillRect/>
          </a:stretch>
        </p:blipFill>
        <p:spPr>
          <a:xfrm>
            <a:off x="4776550" y="943450"/>
            <a:ext cx="3693205" cy="3038500"/>
          </a:xfrm>
          <a:prstGeom prst="rect">
            <a:avLst/>
          </a:prstGeom>
          <a:noFill/>
          <a:ln>
            <a:noFill/>
          </a:ln>
        </p:spPr>
      </p:pic>
      <p:sp>
        <p:nvSpPr>
          <p:cNvPr id="277" name="Google Shape;277;p29"/>
          <p:cNvSpPr txBox="1"/>
          <p:nvPr>
            <p:ph type="title"/>
          </p:nvPr>
        </p:nvSpPr>
        <p:spPr>
          <a:xfrm>
            <a:off x="819150" y="348825"/>
            <a:ext cx="7505700" cy="67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rPr>
              <a:t>Ensamblaje:</a:t>
            </a:r>
            <a:r>
              <a:rPr lang="es"/>
              <a:t> </a:t>
            </a:r>
            <a:endParaRPr/>
          </a:p>
        </p:txBody>
      </p:sp>
      <p:sp>
        <p:nvSpPr>
          <p:cNvPr id="278" name="Google Shape;278;p29"/>
          <p:cNvSpPr txBox="1"/>
          <p:nvPr/>
        </p:nvSpPr>
        <p:spPr>
          <a:xfrm>
            <a:off x="1484363" y="3981950"/>
            <a:ext cx="19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Adaptación</a:t>
            </a:r>
            <a:r>
              <a:rPr lang="es">
                <a:latin typeface="Calibri"/>
                <a:ea typeface="Calibri"/>
                <a:cs typeface="Calibri"/>
                <a:sym typeface="Calibri"/>
              </a:rPr>
              <a:t> eje pasante</a:t>
            </a:r>
            <a:endParaRPr>
              <a:latin typeface="Calibri"/>
              <a:ea typeface="Calibri"/>
              <a:cs typeface="Calibri"/>
              <a:sym typeface="Calibri"/>
            </a:endParaRPr>
          </a:p>
        </p:txBody>
      </p:sp>
      <p:sp>
        <p:nvSpPr>
          <p:cNvPr id="279" name="Google Shape;279;p29"/>
          <p:cNvSpPr txBox="1"/>
          <p:nvPr/>
        </p:nvSpPr>
        <p:spPr>
          <a:xfrm>
            <a:off x="5274800" y="4114800"/>
            <a:ext cx="243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Calibri"/>
                <a:ea typeface="Calibri"/>
                <a:cs typeface="Calibri"/>
                <a:sym typeface="Calibri"/>
              </a:rPr>
              <a:t>Ensamblaje definitivo del robot</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819150" y="386175"/>
            <a:ext cx="7505700" cy="64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i="1" lang="es" sz="1600">
                <a:solidFill>
                  <a:schemeClr val="accent1"/>
                </a:solidFill>
                <a:latin typeface="Arial"/>
                <a:ea typeface="Arial"/>
                <a:cs typeface="Arial"/>
                <a:sym typeface="Arial"/>
              </a:rPr>
              <a:t>Comunicación serial con Arduino:</a:t>
            </a:r>
            <a:endParaRPr i="1" sz="3300">
              <a:solidFill>
                <a:schemeClr val="accent1"/>
              </a:solidFill>
            </a:endParaRPr>
          </a:p>
        </p:txBody>
      </p:sp>
      <p:sp>
        <p:nvSpPr>
          <p:cNvPr id="285" name="Google Shape;285;p30"/>
          <p:cNvSpPr txBox="1"/>
          <p:nvPr>
            <p:ph idx="1" type="body"/>
          </p:nvPr>
        </p:nvSpPr>
        <p:spPr>
          <a:xfrm>
            <a:off x="767700" y="1751863"/>
            <a:ext cx="3585300" cy="148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sz="1100">
                <a:solidFill>
                  <a:srgbClr val="000000"/>
                </a:solidFill>
                <a:latin typeface="Arial"/>
                <a:ea typeface="Arial"/>
                <a:cs typeface="Arial"/>
                <a:sym typeface="Arial"/>
              </a:rPr>
              <a:t>Se realiza el software de comunicación a través de la IDE Arduino (open source), el cual se utiliza para realizar el envío de ángulos theta (cantidad: 3) con el objetivo de realizar el correspondiente movimiento del robot y así lograr que el mismo se ubique en la posición que se desea.</a:t>
            </a:r>
            <a:endParaRPr/>
          </a:p>
        </p:txBody>
      </p:sp>
      <p:pic>
        <p:nvPicPr>
          <p:cNvPr id="286" name="Google Shape;286;p30"/>
          <p:cNvPicPr preferRelativeResize="0"/>
          <p:nvPr/>
        </p:nvPicPr>
        <p:blipFill>
          <a:blip r:embed="rId3">
            <a:alphaModFix/>
          </a:blip>
          <a:stretch>
            <a:fillRect/>
          </a:stretch>
        </p:blipFill>
        <p:spPr>
          <a:xfrm>
            <a:off x="4709700" y="310077"/>
            <a:ext cx="4161200" cy="43685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819150" y="296275"/>
            <a:ext cx="7505700" cy="6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rPr>
              <a:t>Test simple de funcionamiento del robot</a:t>
            </a:r>
            <a:r>
              <a:rPr b="1" i="1" lang="es" sz="2000">
                <a:solidFill>
                  <a:schemeClr val="accent1"/>
                </a:solidFill>
              </a:rPr>
              <a:t>:</a:t>
            </a:r>
            <a:r>
              <a:rPr lang="es"/>
              <a:t> </a:t>
            </a:r>
            <a:endParaRPr/>
          </a:p>
        </p:txBody>
      </p:sp>
      <p:pic>
        <p:nvPicPr>
          <p:cNvPr id="292" name="Google Shape;292;p31" title="simple_test.mp4">
            <a:hlinkClick r:id="rId3"/>
          </p:cNvPr>
          <p:cNvPicPr preferRelativeResize="0"/>
          <p:nvPr/>
        </p:nvPicPr>
        <p:blipFill>
          <a:blip r:embed="rId4">
            <a:alphaModFix/>
          </a:blip>
          <a:stretch>
            <a:fillRect/>
          </a:stretch>
        </p:blipFill>
        <p:spPr>
          <a:xfrm>
            <a:off x="1818588" y="978775"/>
            <a:ext cx="5506828" cy="3859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type="title"/>
          </p:nvPr>
        </p:nvSpPr>
        <p:spPr>
          <a:xfrm>
            <a:off x="640800" y="466075"/>
            <a:ext cx="7862400" cy="6225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i="1" lang="es" sz="2000">
                <a:solidFill>
                  <a:schemeClr val="accent1"/>
                </a:solidFill>
                <a:highlight>
                  <a:schemeClr val="dk1"/>
                </a:highlight>
                <a:latin typeface="Arial"/>
                <a:ea typeface="Arial"/>
                <a:cs typeface="Arial"/>
                <a:sym typeface="Arial"/>
              </a:rPr>
              <a:t>Definición:</a:t>
            </a:r>
            <a:endParaRPr i="1" sz="2000">
              <a:solidFill>
                <a:schemeClr val="accent1"/>
              </a:solidFill>
              <a:highlight>
                <a:schemeClr val="dk1"/>
              </a:highlight>
            </a:endParaRPr>
          </a:p>
        </p:txBody>
      </p:sp>
      <p:pic>
        <p:nvPicPr>
          <p:cNvPr id="138" name="Google Shape;138;p14"/>
          <p:cNvPicPr preferRelativeResize="0"/>
          <p:nvPr/>
        </p:nvPicPr>
        <p:blipFill>
          <a:blip r:embed="rId3">
            <a:alphaModFix/>
          </a:blip>
          <a:stretch>
            <a:fillRect/>
          </a:stretch>
        </p:blipFill>
        <p:spPr>
          <a:xfrm>
            <a:off x="4572000" y="1363325"/>
            <a:ext cx="4019550" cy="3228975"/>
          </a:xfrm>
          <a:prstGeom prst="rect">
            <a:avLst/>
          </a:prstGeom>
          <a:noFill/>
          <a:ln>
            <a:noFill/>
          </a:ln>
        </p:spPr>
      </p:pic>
      <p:sp>
        <p:nvSpPr>
          <p:cNvPr id="139" name="Google Shape;139;p14"/>
          <p:cNvSpPr txBox="1"/>
          <p:nvPr/>
        </p:nvSpPr>
        <p:spPr>
          <a:xfrm>
            <a:off x="729075" y="1428200"/>
            <a:ext cx="2586600" cy="23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b="1" sz="1300">
              <a:solidFill>
                <a:srgbClr val="111111"/>
              </a:solidFill>
            </a:endParaRPr>
          </a:p>
          <a:p>
            <a:pPr indent="0" lvl="0" marL="0" rtl="0" algn="l">
              <a:lnSpc>
                <a:spcPct val="115000"/>
              </a:lnSpc>
              <a:spcBef>
                <a:spcPts val="0"/>
              </a:spcBef>
              <a:spcAft>
                <a:spcPts val="0"/>
              </a:spcAft>
              <a:buNone/>
            </a:pPr>
            <a:r>
              <a:rPr lang="es" sz="1100">
                <a:solidFill>
                  <a:srgbClr val="111111"/>
                </a:solidFill>
                <a:highlight>
                  <a:srgbClr val="FFFFFF"/>
                </a:highlight>
              </a:rPr>
              <a:t>Es un robot paralelo que puede llegar a disponer de hasta cinco grados de libertad y que en función del modelo tiene hasta 6 ejes. El cuerpo y el efector final se encuentran unidos por unas bielas o cadenas cinemáticas basadas en la aplicación de paralelogramas. En algunos casos de robots industriales se pueden realizar hasta 300 movimientos por minuto.</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575675" y="150625"/>
            <a:ext cx="7505700" cy="63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i="1" lang="es" sz="2111">
                <a:solidFill>
                  <a:schemeClr val="accent1"/>
                </a:solidFill>
              </a:rPr>
              <a:t>Test completo de funcionamiento del robot:</a:t>
            </a:r>
            <a:r>
              <a:rPr lang="es" sz="3111"/>
              <a:t> </a:t>
            </a:r>
            <a:endParaRPr sz="3111"/>
          </a:p>
          <a:p>
            <a:pPr indent="0" lvl="0" marL="0" rtl="0" algn="l">
              <a:spcBef>
                <a:spcPts val="0"/>
              </a:spcBef>
              <a:spcAft>
                <a:spcPts val="0"/>
              </a:spcAft>
              <a:buNone/>
            </a:pPr>
            <a:r>
              <a:t/>
            </a:r>
            <a:endParaRPr/>
          </a:p>
        </p:txBody>
      </p:sp>
      <p:pic>
        <p:nvPicPr>
          <p:cNvPr id="298" name="Google Shape;298;p32" title="tests.mp4">
            <a:hlinkClick r:id="rId3"/>
          </p:cNvPr>
          <p:cNvPicPr preferRelativeResize="0"/>
          <p:nvPr/>
        </p:nvPicPr>
        <p:blipFill>
          <a:blip r:embed="rId4">
            <a:alphaModFix/>
          </a:blip>
          <a:stretch>
            <a:fillRect/>
          </a:stretch>
        </p:blipFill>
        <p:spPr>
          <a:xfrm>
            <a:off x="184250" y="1149327"/>
            <a:ext cx="5365051" cy="3017822"/>
          </a:xfrm>
          <a:prstGeom prst="rect">
            <a:avLst/>
          </a:prstGeom>
          <a:noFill/>
          <a:ln>
            <a:noFill/>
          </a:ln>
        </p:spPr>
      </p:pic>
      <p:pic>
        <p:nvPicPr>
          <p:cNvPr id="299" name="Google Shape;299;p32"/>
          <p:cNvPicPr preferRelativeResize="0"/>
          <p:nvPr/>
        </p:nvPicPr>
        <p:blipFill>
          <a:blip r:embed="rId5">
            <a:alphaModFix/>
          </a:blip>
          <a:stretch>
            <a:fillRect/>
          </a:stretch>
        </p:blipFill>
        <p:spPr>
          <a:xfrm>
            <a:off x="6076700" y="517825"/>
            <a:ext cx="2518450" cy="842050"/>
          </a:xfrm>
          <a:prstGeom prst="rect">
            <a:avLst/>
          </a:prstGeom>
          <a:noFill/>
          <a:ln>
            <a:noFill/>
          </a:ln>
        </p:spPr>
      </p:pic>
      <p:pic>
        <p:nvPicPr>
          <p:cNvPr id="300" name="Google Shape;300;p32"/>
          <p:cNvPicPr preferRelativeResize="0"/>
          <p:nvPr/>
        </p:nvPicPr>
        <p:blipFill>
          <a:blip r:embed="rId6">
            <a:alphaModFix/>
          </a:blip>
          <a:stretch>
            <a:fillRect/>
          </a:stretch>
        </p:blipFill>
        <p:spPr>
          <a:xfrm>
            <a:off x="5549300" y="1785776"/>
            <a:ext cx="3383249" cy="1262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3"/>
          <p:cNvSpPr txBox="1"/>
          <p:nvPr>
            <p:ph idx="1" type="body"/>
          </p:nvPr>
        </p:nvSpPr>
        <p:spPr>
          <a:xfrm>
            <a:off x="819150" y="1244475"/>
            <a:ext cx="7505700" cy="17529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s" sz="1500"/>
              <a:t>Se logró diseñar y realizar </a:t>
            </a:r>
            <a:r>
              <a:rPr lang="es" sz="1500"/>
              <a:t>físicamente</a:t>
            </a:r>
            <a:r>
              <a:rPr lang="es" sz="1500"/>
              <a:t> un robot que posee movimientos acordes al proyecto final de la materia, con un bajo costo y sentando las bases de los </a:t>
            </a:r>
            <a:r>
              <a:rPr lang="es" sz="1500"/>
              <a:t>cálculos</a:t>
            </a:r>
            <a:r>
              <a:rPr lang="es" sz="1500"/>
              <a:t> importantes tales como </a:t>
            </a:r>
            <a:r>
              <a:rPr lang="es" sz="1500"/>
              <a:t>cinemática</a:t>
            </a:r>
            <a:r>
              <a:rPr lang="es" sz="1500"/>
              <a:t> directa e inversa.</a:t>
            </a:r>
            <a:endParaRPr sz="1500"/>
          </a:p>
          <a:p>
            <a:pPr indent="-323850" lvl="0" marL="457200" rtl="0" algn="l">
              <a:spcBef>
                <a:spcPts val="0"/>
              </a:spcBef>
              <a:spcAft>
                <a:spcPts val="0"/>
              </a:spcAft>
              <a:buSzPts val="1500"/>
              <a:buChar char="●"/>
            </a:pPr>
            <a:r>
              <a:rPr lang="es" sz="1500"/>
              <a:t>Se agrega este tipo de robot al backup de la materia ya que no se conocen proyectos similares, logrando un objetivo que se </a:t>
            </a:r>
            <a:r>
              <a:rPr lang="es" sz="1500"/>
              <a:t>tenía</a:t>
            </a:r>
            <a:r>
              <a:rPr lang="es" sz="1500"/>
              <a:t> al inicio del trabajo el cual se trataba de expandir el conocimiento de </a:t>
            </a:r>
            <a:r>
              <a:rPr lang="es" sz="1500"/>
              <a:t>aplicación</a:t>
            </a:r>
            <a:r>
              <a:rPr lang="es" sz="1500"/>
              <a:t> de la </a:t>
            </a:r>
            <a:r>
              <a:rPr lang="es" sz="1500"/>
              <a:t>cátedra</a:t>
            </a:r>
            <a:r>
              <a:rPr lang="es" sz="1500"/>
              <a:t>.</a:t>
            </a:r>
            <a:endParaRPr sz="1500"/>
          </a:p>
        </p:txBody>
      </p:sp>
      <p:sp>
        <p:nvSpPr>
          <p:cNvPr id="306" name="Google Shape;306;p33"/>
          <p:cNvSpPr txBox="1"/>
          <p:nvPr/>
        </p:nvSpPr>
        <p:spPr>
          <a:xfrm>
            <a:off x="819150" y="424800"/>
            <a:ext cx="750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sz="2000">
                <a:solidFill>
                  <a:schemeClr val="accent1"/>
                </a:solidFill>
                <a:latin typeface="Nunito"/>
                <a:ea typeface="Nunito"/>
                <a:cs typeface="Nunito"/>
                <a:sym typeface="Nunito"/>
              </a:rPr>
              <a:t>Conclusiones:</a:t>
            </a:r>
            <a:endParaRPr sz="3000">
              <a:solidFill>
                <a:schemeClr val="lt1"/>
              </a:solidFill>
              <a:latin typeface="Nunito"/>
              <a:ea typeface="Nunito"/>
              <a:cs typeface="Nunito"/>
              <a:sym typeface="Nunito"/>
            </a:endParaRPr>
          </a:p>
        </p:txBody>
      </p:sp>
      <p:pic>
        <p:nvPicPr>
          <p:cNvPr id="307" name="Google Shape;307;p33"/>
          <p:cNvPicPr preferRelativeResize="0"/>
          <p:nvPr/>
        </p:nvPicPr>
        <p:blipFill>
          <a:blip r:embed="rId3">
            <a:alphaModFix/>
          </a:blip>
          <a:stretch>
            <a:fillRect/>
          </a:stretch>
        </p:blipFill>
        <p:spPr>
          <a:xfrm>
            <a:off x="5051375" y="2997375"/>
            <a:ext cx="3273467" cy="1841325"/>
          </a:xfrm>
          <a:prstGeom prst="rect">
            <a:avLst/>
          </a:prstGeom>
          <a:noFill/>
          <a:ln>
            <a:noFill/>
          </a:ln>
        </p:spPr>
      </p:pic>
      <p:pic>
        <p:nvPicPr>
          <p:cNvPr id="308" name="Google Shape;308;p33"/>
          <p:cNvPicPr preferRelativeResize="0"/>
          <p:nvPr/>
        </p:nvPicPr>
        <p:blipFill>
          <a:blip r:embed="rId4">
            <a:alphaModFix/>
          </a:blip>
          <a:stretch>
            <a:fillRect/>
          </a:stretch>
        </p:blipFill>
        <p:spPr>
          <a:xfrm>
            <a:off x="865075" y="2997375"/>
            <a:ext cx="3483589" cy="18413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idx="1" type="body"/>
          </p:nvPr>
        </p:nvSpPr>
        <p:spPr>
          <a:xfrm>
            <a:off x="599450" y="1301600"/>
            <a:ext cx="3545400" cy="3262500"/>
          </a:xfrm>
          <a:prstGeom prst="rect">
            <a:avLst/>
          </a:prstGeom>
        </p:spPr>
        <p:txBody>
          <a:bodyPr anchorCtr="0" anchor="t" bIns="91425" lIns="91425" spcFirstLastPara="1" rIns="91425" wrap="square" tIns="91425">
            <a:normAutofit lnSpcReduction="10000"/>
          </a:bodyPr>
          <a:lstStyle/>
          <a:p>
            <a:pPr indent="-298450" lvl="0" marL="457200" rtl="0" algn="l">
              <a:spcBef>
                <a:spcPts val="0"/>
              </a:spcBef>
              <a:spcAft>
                <a:spcPts val="0"/>
              </a:spcAft>
              <a:buClr>
                <a:srgbClr val="111111"/>
              </a:buClr>
              <a:buSzPts val="1100"/>
              <a:buFont typeface="Arial"/>
              <a:buChar char="●"/>
            </a:pPr>
            <a:r>
              <a:rPr lang="es" sz="1100">
                <a:solidFill>
                  <a:srgbClr val="111111"/>
                </a:solidFill>
                <a:highlight>
                  <a:srgbClr val="FFFFFF"/>
                </a:highlight>
                <a:latin typeface="Arial"/>
                <a:ea typeface="Arial"/>
                <a:cs typeface="Arial"/>
                <a:sym typeface="Arial"/>
              </a:rPr>
              <a:t>En el cuerpo, manipulador o cabezal suelen estar divididos por carcasas en donde se encuentran integrados los servomotores y el equipo electromecánico.</a:t>
            </a:r>
            <a:endParaRPr sz="1100">
              <a:solidFill>
                <a:srgbClr val="111111"/>
              </a:solidFill>
              <a:highlight>
                <a:srgbClr val="FFFFFF"/>
              </a:highlight>
              <a:latin typeface="Arial"/>
              <a:ea typeface="Arial"/>
              <a:cs typeface="Arial"/>
              <a:sym typeface="Arial"/>
            </a:endParaRPr>
          </a:p>
          <a:p>
            <a:pPr indent="-298450" lvl="0" marL="457200" rtl="0" algn="l">
              <a:spcBef>
                <a:spcPts val="0"/>
              </a:spcBef>
              <a:spcAft>
                <a:spcPts val="0"/>
              </a:spcAft>
              <a:buClr>
                <a:srgbClr val="111111"/>
              </a:buClr>
              <a:buSzPts val="1100"/>
              <a:buFont typeface="Arial"/>
              <a:buChar char="●"/>
            </a:pPr>
            <a:r>
              <a:rPr lang="es" sz="1100">
                <a:solidFill>
                  <a:srgbClr val="111111"/>
                </a:solidFill>
                <a:highlight>
                  <a:srgbClr val="FFFFFF"/>
                </a:highlight>
                <a:latin typeface="Arial"/>
                <a:ea typeface="Arial"/>
                <a:cs typeface="Arial"/>
                <a:sym typeface="Arial"/>
              </a:rPr>
              <a:t>Los brazos mecánicos o bielas son cadenas cinemáticas que se encargan de desplazar el efector final siempre en paralelo de la base. Pueden integrar tanto actuadores rotacionales como lineales en función del uso al que vaya a ser sometido. En su interior pueden ir integrados los tubos neumáticos.</a:t>
            </a:r>
            <a:endParaRPr sz="1100">
              <a:solidFill>
                <a:srgbClr val="111111"/>
              </a:solidFill>
              <a:highlight>
                <a:srgbClr val="FFFFFF"/>
              </a:highlight>
              <a:latin typeface="Arial"/>
              <a:ea typeface="Arial"/>
              <a:cs typeface="Arial"/>
              <a:sym typeface="Arial"/>
            </a:endParaRPr>
          </a:p>
          <a:p>
            <a:pPr indent="-298450" lvl="0" marL="457200" rtl="0" algn="l">
              <a:spcBef>
                <a:spcPts val="0"/>
              </a:spcBef>
              <a:spcAft>
                <a:spcPts val="0"/>
              </a:spcAft>
              <a:buClr>
                <a:srgbClr val="111111"/>
              </a:buClr>
              <a:buSzPts val="1100"/>
              <a:buFont typeface="Arial"/>
              <a:buChar char="●"/>
            </a:pPr>
            <a:r>
              <a:rPr lang="es" sz="1100">
                <a:solidFill>
                  <a:srgbClr val="111111"/>
                </a:solidFill>
                <a:highlight>
                  <a:srgbClr val="FFFFFF"/>
                </a:highlight>
                <a:latin typeface="Arial"/>
                <a:ea typeface="Arial"/>
                <a:cs typeface="Arial"/>
                <a:sym typeface="Arial"/>
              </a:rPr>
              <a:t>El efector final o muñeca es donde se ubica el gripper o pinza de vacío con la que se manipulan los materiales. Existe la posibilidad de seleccionarlo con muñeca hueca en función de los requerimientos.</a:t>
            </a:r>
            <a:endParaRPr sz="1100">
              <a:solidFill>
                <a:srgbClr val="111111"/>
              </a:solidFill>
              <a:highlight>
                <a:srgbClr val="FFFFFF"/>
              </a:highlight>
              <a:latin typeface="Arial"/>
              <a:ea typeface="Arial"/>
              <a:cs typeface="Arial"/>
              <a:sym typeface="Arial"/>
            </a:endParaRPr>
          </a:p>
          <a:p>
            <a:pPr indent="0" lvl="0" marL="0" rtl="0" algn="l">
              <a:spcBef>
                <a:spcPts val="0"/>
              </a:spcBef>
              <a:spcAft>
                <a:spcPts val="1200"/>
              </a:spcAft>
              <a:buNone/>
            </a:pPr>
            <a:r>
              <a:t/>
            </a:r>
            <a:endParaRPr/>
          </a:p>
        </p:txBody>
      </p:sp>
      <p:pic>
        <p:nvPicPr>
          <p:cNvPr id="145" name="Google Shape;145;p15"/>
          <p:cNvPicPr preferRelativeResize="0"/>
          <p:nvPr/>
        </p:nvPicPr>
        <p:blipFill>
          <a:blip r:embed="rId3">
            <a:alphaModFix/>
          </a:blip>
          <a:stretch>
            <a:fillRect/>
          </a:stretch>
        </p:blipFill>
        <p:spPr>
          <a:xfrm>
            <a:off x="5179875" y="1301600"/>
            <a:ext cx="2885298" cy="3038500"/>
          </a:xfrm>
          <a:prstGeom prst="rect">
            <a:avLst/>
          </a:prstGeom>
          <a:noFill/>
          <a:ln>
            <a:noFill/>
          </a:ln>
        </p:spPr>
      </p:pic>
      <p:sp>
        <p:nvSpPr>
          <p:cNvPr id="146" name="Google Shape;146;p15"/>
          <p:cNvSpPr txBox="1"/>
          <p:nvPr>
            <p:ph type="title"/>
          </p:nvPr>
        </p:nvSpPr>
        <p:spPr>
          <a:xfrm>
            <a:off x="819150" y="426125"/>
            <a:ext cx="7505700" cy="6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latin typeface="Arial"/>
                <a:ea typeface="Arial"/>
                <a:cs typeface="Arial"/>
                <a:sym typeface="Arial"/>
              </a:rPr>
              <a:t>Estructura:</a:t>
            </a:r>
            <a:endParaRPr b="1" i="1" sz="2000">
              <a:solidFill>
                <a:schemeClr val="accen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819150" y="295900"/>
            <a:ext cx="7505700" cy="462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i="1" lang="es" sz="2000">
                <a:solidFill>
                  <a:schemeClr val="accent1"/>
                </a:solidFill>
                <a:highlight>
                  <a:schemeClr val="dk1"/>
                </a:highlight>
                <a:latin typeface="Arial"/>
                <a:ea typeface="Arial"/>
                <a:cs typeface="Arial"/>
                <a:sym typeface="Arial"/>
              </a:rPr>
              <a:t>Aplicaciones</a:t>
            </a:r>
            <a:r>
              <a:rPr b="1" i="1" lang="es" sz="2000">
                <a:solidFill>
                  <a:schemeClr val="accent1"/>
                </a:solidFill>
                <a:highlight>
                  <a:schemeClr val="dk1"/>
                </a:highlight>
                <a:latin typeface="Arial"/>
                <a:ea typeface="Arial"/>
                <a:cs typeface="Arial"/>
                <a:sym typeface="Arial"/>
              </a:rPr>
              <a:t>:</a:t>
            </a:r>
            <a:endParaRPr i="1" sz="2000">
              <a:solidFill>
                <a:schemeClr val="accent1"/>
              </a:solidFill>
              <a:highlight>
                <a:schemeClr val="dk1"/>
              </a:highlight>
            </a:endParaRPr>
          </a:p>
          <a:p>
            <a:pPr indent="0" lvl="0" marL="0" rtl="0" algn="l">
              <a:spcBef>
                <a:spcPts val="0"/>
              </a:spcBef>
              <a:spcAft>
                <a:spcPts val="0"/>
              </a:spcAft>
              <a:buNone/>
            </a:pPr>
            <a:r>
              <a:t/>
            </a:r>
            <a:endParaRPr/>
          </a:p>
        </p:txBody>
      </p:sp>
      <p:sp>
        <p:nvSpPr>
          <p:cNvPr id="152" name="Google Shape;152;p16"/>
          <p:cNvSpPr txBox="1"/>
          <p:nvPr>
            <p:ph idx="1" type="body"/>
          </p:nvPr>
        </p:nvSpPr>
        <p:spPr>
          <a:xfrm>
            <a:off x="636975" y="758800"/>
            <a:ext cx="4176900" cy="2450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s" sz="1100">
                <a:solidFill>
                  <a:srgbClr val="111111"/>
                </a:solidFill>
                <a:highlight>
                  <a:srgbClr val="FFFFFF"/>
                </a:highlight>
                <a:latin typeface="Arial"/>
                <a:ea typeface="Arial"/>
                <a:cs typeface="Arial"/>
                <a:sym typeface="Arial"/>
              </a:rPr>
              <a:t>Se recomienda el uso de estos robots principalmente para automatizar trabajos de ensamblaje, montaje y manipulaciones versátiles que se realizan mediante operaciones a gran velocidad, como por ejemplo en procesos de Pick &amp; Place en el sector electrónico y farmacéutico, así también como de picking y packaging dentro del sector alimentario,  como se puede destacar, son robots que poseen una buena capacidad de manipulación, lo cual es una característica necesaria en líneas de envasado y de embalaje por ende resulta habitual encontrar robots Delta trabajando en células o líneas de producción que disponen de cintas transportadoras encargadas de suministrar material.</a:t>
            </a:r>
            <a:endParaRPr/>
          </a:p>
        </p:txBody>
      </p:sp>
      <p:pic>
        <p:nvPicPr>
          <p:cNvPr id="153" name="Google Shape;153;p16"/>
          <p:cNvPicPr preferRelativeResize="0"/>
          <p:nvPr/>
        </p:nvPicPr>
        <p:blipFill>
          <a:blip r:embed="rId3">
            <a:alphaModFix/>
          </a:blip>
          <a:stretch>
            <a:fillRect/>
          </a:stretch>
        </p:blipFill>
        <p:spPr>
          <a:xfrm>
            <a:off x="5752624" y="2571750"/>
            <a:ext cx="3034475" cy="2275851"/>
          </a:xfrm>
          <a:prstGeom prst="rect">
            <a:avLst/>
          </a:prstGeom>
          <a:noFill/>
          <a:ln>
            <a:noFill/>
          </a:ln>
        </p:spPr>
      </p:pic>
      <p:pic>
        <p:nvPicPr>
          <p:cNvPr id="154" name="Google Shape;154;p16"/>
          <p:cNvPicPr preferRelativeResize="0"/>
          <p:nvPr/>
        </p:nvPicPr>
        <p:blipFill>
          <a:blip r:embed="rId4">
            <a:alphaModFix/>
          </a:blip>
          <a:stretch>
            <a:fillRect/>
          </a:stretch>
        </p:blipFill>
        <p:spPr>
          <a:xfrm>
            <a:off x="307400" y="3176650"/>
            <a:ext cx="1606250" cy="1430950"/>
          </a:xfrm>
          <a:prstGeom prst="rect">
            <a:avLst/>
          </a:prstGeom>
          <a:noFill/>
          <a:ln>
            <a:noFill/>
          </a:ln>
        </p:spPr>
      </p:pic>
      <p:pic>
        <p:nvPicPr>
          <p:cNvPr id="155" name="Google Shape;155;p16"/>
          <p:cNvPicPr preferRelativeResize="0"/>
          <p:nvPr/>
        </p:nvPicPr>
        <p:blipFill>
          <a:blip r:embed="rId5">
            <a:alphaModFix/>
          </a:blip>
          <a:stretch>
            <a:fillRect/>
          </a:stretch>
        </p:blipFill>
        <p:spPr>
          <a:xfrm>
            <a:off x="2173275" y="2986249"/>
            <a:ext cx="3439574" cy="1811750"/>
          </a:xfrm>
          <a:prstGeom prst="rect">
            <a:avLst/>
          </a:prstGeom>
          <a:noFill/>
          <a:ln>
            <a:noFill/>
          </a:ln>
        </p:spPr>
      </p:pic>
      <p:pic>
        <p:nvPicPr>
          <p:cNvPr id="156" name="Google Shape;156;p16"/>
          <p:cNvPicPr preferRelativeResize="0"/>
          <p:nvPr/>
        </p:nvPicPr>
        <p:blipFill>
          <a:blip r:embed="rId6">
            <a:alphaModFix/>
          </a:blip>
          <a:stretch>
            <a:fillRect/>
          </a:stretch>
        </p:blipFill>
        <p:spPr>
          <a:xfrm>
            <a:off x="5079550" y="375800"/>
            <a:ext cx="3387951" cy="2066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819150" y="595900"/>
            <a:ext cx="7505700" cy="51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i="1" lang="es" sz="2000">
                <a:solidFill>
                  <a:schemeClr val="accent1"/>
                </a:solidFill>
                <a:latin typeface="Arial"/>
                <a:ea typeface="Arial"/>
                <a:cs typeface="Arial"/>
                <a:sym typeface="Arial"/>
              </a:rPr>
              <a:t>Características del diseño a realizar:  </a:t>
            </a:r>
            <a:endParaRPr b="1" i="1" sz="2000">
              <a:solidFill>
                <a:schemeClr val="accent1"/>
              </a:solidFill>
            </a:endParaRPr>
          </a:p>
        </p:txBody>
      </p:sp>
      <p:sp>
        <p:nvSpPr>
          <p:cNvPr id="162" name="Google Shape;162;p17"/>
          <p:cNvSpPr txBox="1"/>
          <p:nvPr>
            <p:ph idx="1" type="body"/>
          </p:nvPr>
        </p:nvSpPr>
        <p:spPr>
          <a:xfrm>
            <a:off x="681400" y="982300"/>
            <a:ext cx="7505700" cy="1842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Clr>
                <a:srgbClr val="111111"/>
              </a:buClr>
              <a:buSzPts val="2000"/>
              <a:buFont typeface="Roboto"/>
              <a:buChar char="●"/>
            </a:pPr>
            <a:r>
              <a:rPr b="1" lang="es" sz="2000">
                <a:solidFill>
                  <a:srgbClr val="111111"/>
                </a:solidFill>
                <a:highlight>
                  <a:srgbClr val="FFFFFF"/>
                </a:highlight>
                <a:latin typeface="Arial"/>
                <a:ea typeface="Arial"/>
                <a:cs typeface="Arial"/>
                <a:sym typeface="Arial"/>
              </a:rPr>
              <a:t>Grados de libertad :</a:t>
            </a:r>
            <a:r>
              <a:rPr lang="es" sz="2000">
                <a:solidFill>
                  <a:srgbClr val="111111"/>
                </a:solidFill>
                <a:highlight>
                  <a:srgbClr val="FFFFFF"/>
                </a:highlight>
                <a:latin typeface="Arial"/>
                <a:ea typeface="Arial"/>
                <a:cs typeface="Arial"/>
                <a:sym typeface="Arial"/>
              </a:rPr>
              <a:t> 3 </a:t>
            </a:r>
            <a:endParaRPr sz="2000">
              <a:solidFill>
                <a:srgbClr val="111111"/>
              </a:solidFill>
              <a:highlight>
                <a:srgbClr val="FFFFFF"/>
              </a:highlight>
              <a:latin typeface="Arial"/>
              <a:ea typeface="Arial"/>
              <a:cs typeface="Arial"/>
              <a:sym typeface="Arial"/>
            </a:endParaRPr>
          </a:p>
          <a:p>
            <a:pPr indent="-355600" lvl="0" marL="457200" rtl="0" algn="l">
              <a:spcBef>
                <a:spcPts val="0"/>
              </a:spcBef>
              <a:spcAft>
                <a:spcPts val="0"/>
              </a:spcAft>
              <a:buClr>
                <a:srgbClr val="111111"/>
              </a:buClr>
              <a:buSzPts val="2000"/>
              <a:buFont typeface="Roboto"/>
              <a:buChar char="●"/>
            </a:pPr>
            <a:r>
              <a:rPr b="1" lang="es" sz="2000">
                <a:solidFill>
                  <a:srgbClr val="111111"/>
                </a:solidFill>
                <a:highlight>
                  <a:srgbClr val="FFFFFF"/>
                </a:highlight>
                <a:latin typeface="Arial"/>
                <a:ea typeface="Arial"/>
                <a:cs typeface="Arial"/>
                <a:sym typeface="Arial"/>
              </a:rPr>
              <a:t>Articulaciones :</a:t>
            </a:r>
            <a:r>
              <a:rPr lang="es" sz="2000">
                <a:solidFill>
                  <a:srgbClr val="111111"/>
                </a:solidFill>
                <a:highlight>
                  <a:srgbClr val="FFFFFF"/>
                </a:highlight>
                <a:latin typeface="Arial"/>
                <a:ea typeface="Arial"/>
                <a:cs typeface="Arial"/>
                <a:sym typeface="Arial"/>
              </a:rPr>
              <a:t> 10 Rotacionales (3/actuador y una en el efector final)</a:t>
            </a:r>
            <a:endParaRPr sz="2000">
              <a:solidFill>
                <a:srgbClr val="111111"/>
              </a:solidFill>
              <a:highlight>
                <a:srgbClr val="FFFFFF"/>
              </a:highlight>
              <a:latin typeface="Arial"/>
              <a:ea typeface="Arial"/>
              <a:cs typeface="Arial"/>
              <a:sym typeface="Arial"/>
            </a:endParaRPr>
          </a:p>
          <a:p>
            <a:pPr indent="-355600" lvl="0" marL="457200" rtl="0" algn="l">
              <a:spcBef>
                <a:spcPts val="0"/>
              </a:spcBef>
              <a:spcAft>
                <a:spcPts val="0"/>
              </a:spcAft>
              <a:buClr>
                <a:srgbClr val="111111"/>
              </a:buClr>
              <a:buSzPts val="2000"/>
              <a:buFont typeface="Roboto"/>
              <a:buChar char="●"/>
            </a:pPr>
            <a:r>
              <a:rPr b="1" lang="es" sz="2000">
                <a:solidFill>
                  <a:srgbClr val="111111"/>
                </a:solidFill>
                <a:highlight>
                  <a:srgbClr val="FFFFFF"/>
                </a:highlight>
                <a:latin typeface="Arial"/>
                <a:ea typeface="Arial"/>
                <a:cs typeface="Arial"/>
                <a:sym typeface="Arial"/>
              </a:rPr>
              <a:t>Enlaces : </a:t>
            </a:r>
            <a:r>
              <a:rPr lang="es" sz="2000">
                <a:solidFill>
                  <a:srgbClr val="111111"/>
                </a:solidFill>
                <a:highlight>
                  <a:srgbClr val="FFFFFF"/>
                </a:highlight>
                <a:latin typeface="Arial"/>
                <a:ea typeface="Arial"/>
                <a:cs typeface="Arial"/>
                <a:sym typeface="Arial"/>
              </a:rPr>
              <a:t>6 (2/actuador)</a:t>
            </a:r>
            <a:endParaRPr sz="2000">
              <a:solidFill>
                <a:srgbClr val="111111"/>
              </a:solidFill>
              <a:highlight>
                <a:srgbClr val="FFFFFF"/>
              </a:highlight>
              <a:latin typeface="Arial"/>
              <a:ea typeface="Arial"/>
              <a:cs typeface="Arial"/>
              <a:sym typeface="Arial"/>
            </a:endParaRPr>
          </a:p>
          <a:p>
            <a:pPr indent="-355600" lvl="0" marL="457200" rtl="0" algn="l">
              <a:spcBef>
                <a:spcPts val="0"/>
              </a:spcBef>
              <a:spcAft>
                <a:spcPts val="0"/>
              </a:spcAft>
              <a:buClr>
                <a:srgbClr val="111111"/>
              </a:buClr>
              <a:buSzPts val="2000"/>
              <a:buFont typeface="Roboto"/>
              <a:buChar char="●"/>
            </a:pPr>
            <a:r>
              <a:rPr b="1" lang="es" sz="2000">
                <a:solidFill>
                  <a:srgbClr val="111111"/>
                </a:solidFill>
                <a:highlight>
                  <a:srgbClr val="FFFFFF"/>
                </a:highlight>
                <a:latin typeface="Arial"/>
                <a:ea typeface="Arial"/>
                <a:cs typeface="Arial"/>
                <a:sym typeface="Arial"/>
              </a:rPr>
              <a:t>Efector :</a:t>
            </a:r>
            <a:r>
              <a:rPr lang="es" sz="2000">
                <a:solidFill>
                  <a:srgbClr val="111111"/>
                </a:solidFill>
                <a:highlight>
                  <a:srgbClr val="FFFFFF"/>
                </a:highlight>
                <a:latin typeface="Arial"/>
                <a:ea typeface="Arial"/>
                <a:cs typeface="Arial"/>
                <a:sym typeface="Arial"/>
              </a:rPr>
              <a:t> Plataforma de acoplamiento fija</a:t>
            </a:r>
            <a:endParaRPr sz="2000"/>
          </a:p>
        </p:txBody>
      </p:sp>
      <p:sp>
        <p:nvSpPr>
          <p:cNvPr id="163" name="Google Shape;163;p17"/>
          <p:cNvSpPr txBox="1"/>
          <p:nvPr/>
        </p:nvSpPr>
        <p:spPr>
          <a:xfrm>
            <a:off x="738800" y="2825200"/>
            <a:ext cx="7849200" cy="15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s" sz="2000">
                <a:solidFill>
                  <a:schemeClr val="accent1"/>
                </a:solidFill>
              </a:rPr>
              <a:t>Funcionamiento del prototipo:</a:t>
            </a:r>
            <a:br>
              <a:rPr b="1" i="1" lang="es" sz="2000">
                <a:solidFill>
                  <a:schemeClr val="accent1"/>
                </a:solidFill>
              </a:rPr>
            </a:br>
            <a:r>
              <a:rPr lang="es" sz="1500"/>
              <a:t>Para la validación de la cinemática que se calcula en el desarrollo del trabajo se utilizará una comunicación con el microcontrolador del tipo serial a través de un módulo de uart, el cual permitirá especificar como entrada tanto los ángulos de los actuadores como la posición deseada del robot.</a:t>
            </a:r>
            <a:endParaRPr sz="15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819150" y="595900"/>
            <a:ext cx="7505700" cy="51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i="1" lang="es" sz="2000">
                <a:solidFill>
                  <a:schemeClr val="accent1"/>
                </a:solidFill>
                <a:latin typeface="Arial"/>
                <a:ea typeface="Arial"/>
                <a:cs typeface="Arial"/>
                <a:sym typeface="Arial"/>
              </a:rPr>
              <a:t>Bitácora</a:t>
            </a:r>
            <a:r>
              <a:rPr b="1" i="1" lang="es" sz="2000">
                <a:solidFill>
                  <a:schemeClr val="accent1"/>
                </a:solidFill>
                <a:latin typeface="Arial"/>
                <a:ea typeface="Arial"/>
                <a:cs typeface="Arial"/>
                <a:sym typeface="Arial"/>
              </a:rPr>
              <a:t> del proyecto:</a:t>
            </a:r>
            <a:endParaRPr b="1" i="1" sz="2000">
              <a:solidFill>
                <a:schemeClr val="accent1"/>
              </a:solidFill>
            </a:endParaRPr>
          </a:p>
        </p:txBody>
      </p:sp>
      <p:pic>
        <p:nvPicPr>
          <p:cNvPr id="169" name="Google Shape;169;p18"/>
          <p:cNvPicPr preferRelativeResize="0"/>
          <p:nvPr/>
        </p:nvPicPr>
        <p:blipFill>
          <a:blip r:embed="rId3">
            <a:alphaModFix/>
          </a:blip>
          <a:stretch>
            <a:fillRect/>
          </a:stretch>
        </p:blipFill>
        <p:spPr>
          <a:xfrm>
            <a:off x="819150" y="1237650"/>
            <a:ext cx="7505700" cy="319368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819150" y="555975"/>
            <a:ext cx="7505700" cy="56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es" sz="2000">
                <a:solidFill>
                  <a:schemeClr val="accent1"/>
                </a:solidFill>
                <a:latin typeface="Arial"/>
                <a:ea typeface="Arial"/>
                <a:cs typeface="Arial"/>
                <a:sym typeface="Arial"/>
              </a:rPr>
              <a:t>Diagrama general del proyecto:</a:t>
            </a:r>
            <a:endParaRPr b="1" i="1" sz="2000">
              <a:solidFill>
                <a:schemeClr val="accent1"/>
              </a:solidFill>
              <a:latin typeface="Arial"/>
              <a:ea typeface="Arial"/>
              <a:cs typeface="Arial"/>
              <a:sym typeface="Arial"/>
            </a:endParaRPr>
          </a:p>
        </p:txBody>
      </p:sp>
      <p:pic>
        <p:nvPicPr>
          <p:cNvPr id="175" name="Google Shape;175;p19"/>
          <p:cNvPicPr preferRelativeResize="0"/>
          <p:nvPr/>
        </p:nvPicPr>
        <p:blipFill>
          <a:blip r:embed="rId3">
            <a:alphaModFix/>
          </a:blip>
          <a:stretch>
            <a:fillRect/>
          </a:stretch>
        </p:blipFill>
        <p:spPr>
          <a:xfrm>
            <a:off x="2116325" y="1071125"/>
            <a:ext cx="4911349" cy="3720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697050" y="326250"/>
            <a:ext cx="7749900" cy="532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s" sz="2000">
                <a:solidFill>
                  <a:schemeClr val="accent1"/>
                </a:solidFill>
                <a:highlight>
                  <a:schemeClr val="dk1"/>
                </a:highlight>
                <a:latin typeface="Arial"/>
                <a:ea typeface="Arial"/>
                <a:cs typeface="Arial"/>
                <a:sym typeface="Arial"/>
              </a:rPr>
              <a:t>Parámetros estructurales del robot:</a:t>
            </a:r>
            <a:endParaRPr i="1" sz="2000">
              <a:solidFill>
                <a:schemeClr val="accent1"/>
              </a:solidFill>
              <a:highlight>
                <a:schemeClr val="dk1"/>
              </a:highlight>
              <a:latin typeface="Arial"/>
              <a:ea typeface="Arial"/>
              <a:cs typeface="Arial"/>
              <a:sym typeface="Arial"/>
            </a:endParaRPr>
          </a:p>
        </p:txBody>
      </p:sp>
      <p:graphicFrame>
        <p:nvGraphicFramePr>
          <p:cNvPr id="181" name="Google Shape;181;p20"/>
          <p:cNvGraphicFramePr/>
          <p:nvPr/>
        </p:nvGraphicFramePr>
        <p:xfrm>
          <a:off x="310863" y="1062400"/>
          <a:ext cx="3000000" cy="3000000"/>
        </p:xfrm>
        <a:graphic>
          <a:graphicData uri="http://schemas.openxmlformats.org/drawingml/2006/table">
            <a:tbl>
              <a:tblPr>
                <a:noFill/>
                <a:tableStyleId>{EC2FA546-3E49-4CEC-A284-7C8E4A26564F}</a:tableStyleId>
              </a:tblPr>
              <a:tblGrid>
                <a:gridCol w="714675"/>
                <a:gridCol w="831200"/>
                <a:gridCol w="3122775"/>
              </a:tblGrid>
              <a:tr h="440700">
                <a:tc>
                  <a:txBody>
                    <a:bodyPr/>
                    <a:lstStyle/>
                    <a:p>
                      <a:pPr indent="0" lvl="0" marL="0" rtl="0" algn="ctr">
                        <a:spcBef>
                          <a:spcPts val="0"/>
                        </a:spcBef>
                        <a:spcAft>
                          <a:spcPts val="0"/>
                        </a:spcAft>
                        <a:buNone/>
                      </a:pPr>
                      <a:r>
                        <a:rPr b="1" lang="es" sz="1100"/>
                        <a:t>Parámetro</a:t>
                      </a:r>
                      <a:endParaRPr b="1" sz="1100"/>
                    </a:p>
                  </a:txBody>
                  <a:tcPr marT="63500" marB="63500" marR="63500" marL="63500"/>
                </a:tc>
                <a:tc>
                  <a:txBody>
                    <a:bodyPr/>
                    <a:lstStyle/>
                    <a:p>
                      <a:pPr indent="0" lvl="0" marL="0" rtl="0" algn="ctr">
                        <a:spcBef>
                          <a:spcPts val="0"/>
                        </a:spcBef>
                        <a:spcAft>
                          <a:spcPts val="0"/>
                        </a:spcAft>
                        <a:buNone/>
                      </a:pPr>
                      <a:r>
                        <a:rPr b="1" lang="es" sz="1100"/>
                        <a:t>Valor </a:t>
                      </a:r>
                      <a:endParaRPr b="1" sz="1100"/>
                    </a:p>
                  </a:txBody>
                  <a:tcPr marT="63500" marB="63500" marR="63500" marL="63500"/>
                </a:tc>
                <a:tc>
                  <a:txBody>
                    <a:bodyPr/>
                    <a:lstStyle/>
                    <a:p>
                      <a:pPr indent="0" lvl="0" marL="0" rtl="0" algn="ctr">
                        <a:spcBef>
                          <a:spcPts val="0"/>
                        </a:spcBef>
                        <a:spcAft>
                          <a:spcPts val="0"/>
                        </a:spcAft>
                        <a:buNone/>
                      </a:pPr>
                      <a:r>
                        <a:rPr b="1" lang="es" sz="1100"/>
                        <a:t>Descripción</a:t>
                      </a:r>
                      <a:endParaRPr b="1" sz="1100"/>
                    </a:p>
                  </a:txBody>
                  <a:tcPr marT="63500" marB="63500" marR="63500" marL="63500"/>
                </a:tc>
              </a:tr>
              <a:tr h="440700">
                <a:tc>
                  <a:txBody>
                    <a:bodyPr/>
                    <a:lstStyle/>
                    <a:p>
                      <a:pPr indent="0" lvl="0" marL="0" rtl="0" algn="ctr">
                        <a:spcBef>
                          <a:spcPts val="0"/>
                        </a:spcBef>
                        <a:spcAft>
                          <a:spcPts val="0"/>
                        </a:spcAft>
                        <a:buNone/>
                      </a:pPr>
                      <a:r>
                        <a:rPr lang="es" sz="1100"/>
                        <a:t>L4</a:t>
                      </a:r>
                      <a:endParaRPr sz="1100"/>
                    </a:p>
                  </a:txBody>
                  <a:tcPr marT="63500" marB="63500" marR="63500" marL="63500"/>
                </a:tc>
                <a:tc>
                  <a:txBody>
                    <a:bodyPr/>
                    <a:lstStyle/>
                    <a:p>
                      <a:pPr indent="0" lvl="0" marL="0" rtl="0" algn="ctr">
                        <a:spcBef>
                          <a:spcPts val="0"/>
                        </a:spcBef>
                        <a:spcAft>
                          <a:spcPts val="0"/>
                        </a:spcAft>
                        <a:buNone/>
                      </a:pPr>
                      <a:r>
                        <a:rPr lang="es" sz="1100"/>
                        <a:t>48 [mm]</a:t>
                      </a:r>
                      <a:endParaRPr sz="1100"/>
                    </a:p>
                  </a:txBody>
                  <a:tcPr marT="63500" marB="63500" marR="63500" marL="63500"/>
                </a:tc>
                <a:tc>
                  <a:txBody>
                    <a:bodyPr/>
                    <a:lstStyle/>
                    <a:p>
                      <a:pPr indent="0" lvl="0" marL="0" rtl="0" algn="ctr">
                        <a:spcBef>
                          <a:spcPts val="0"/>
                        </a:spcBef>
                        <a:spcAft>
                          <a:spcPts val="0"/>
                        </a:spcAft>
                        <a:buNone/>
                      </a:pPr>
                      <a:r>
                        <a:rPr lang="es" sz="1100"/>
                        <a:t>Distancia desde el centro de la base hacia el centro de la primera articulación.</a:t>
                      </a:r>
                      <a:endParaRPr sz="1100"/>
                    </a:p>
                  </a:txBody>
                  <a:tcPr marT="63500" marB="63500" marR="63500" marL="63500"/>
                </a:tc>
              </a:tr>
              <a:tr h="279900">
                <a:tc>
                  <a:txBody>
                    <a:bodyPr/>
                    <a:lstStyle/>
                    <a:p>
                      <a:pPr indent="0" lvl="0" marL="0" rtl="0" algn="ctr">
                        <a:spcBef>
                          <a:spcPts val="0"/>
                        </a:spcBef>
                        <a:spcAft>
                          <a:spcPts val="0"/>
                        </a:spcAft>
                        <a:buNone/>
                      </a:pPr>
                      <a:r>
                        <a:rPr lang="es" sz="1100"/>
                        <a:t>L3</a:t>
                      </a:r>
                      <a:endParaRPr sz="1100"/>
                    </a:p>
                  </a:txBody>
                  <a:tcPr marT="63500" marB="63500" marR="63500" marL="63500"/>
                </a:tc>
                <a:tc>
                  <a:txBody>
                    <a:bodyPr/>
                    <a:lstStyle/>
                    <a:p>
                      <a:pPr indent="0" lvl="0" marL="0" rtl="0" algn="ctr">
                        <a:spcBef>
                          <a:spcPts val="0"/>
                        </a:spcBef>
                        <a:spcAft>
                          <a:spcPts val="0"/>
                        </a:spcAft>
                        <a:buNone/>
                      </a:pPr>
                      <a:r>
                        <a:rPr lang="es" sz="1100"/>
                        <a:t>152 [mm]</a:t>
                      </a:r>
                      <a:endParaRPr sz="1100"/>
                    </a:p>
                  </a:txBody>
                  <a:tcPr marT="63500" marB="63500" marR="63500" marL="63500"/>
                </a:tc>
                <a:tc>
                  <a:txBody>
                    <a:bodyPr/>
                    <a:lstStyle/>
                    <a:p>
                      <a:pPr indent="0" lvl="0" marL="0" rtl="0" algn="ctr">
                        <a:spcBef>
                          <a:spcPts val="0"/>
                        </a:spcBef>
                        <a:spcAft>
                          <a:spcPts val="0"/>
                        </a:spcAft>
                        <a:buNone/>
                      </a:pPr>
                      <a:r>
                        <a:rPr lang="es" sz="1100"/>
                        <a:t>Altura de la base hacia la articulación actuante.</a:t>
                      </a:r>
                      <a:endParaRPr sz="1100"/>
                    </a:p>
                  </a:txBody>
                  <a:tcPr marT="63500" marB="63500" marR="63500" marL="63500"/>
                </a:tc>
              </a:tr>
              <a:tr h="279900">
                <a:tc>
                  <a:txBody>
                    <a:bodyPr/>
                    <a:lstStyle/>
                    <a:p>
                      <a:pPr indent="0" lvl="0" marL="0" rtl="0" algn="ctr">
                        <a:spcBef>
                          <a:spcPts val="0"/>
                        </a:spcBef>
                        <a:spcAft>
                          <a:spcPts val="0"/>
                        </a:spcAft>
                        <a:buNone/>
                      </a:pPr>
                      <a:r>
                        <a:rPr lang="es" sz="1100"/>
                        <a:t>L2</a:t>
                      </a:r>
                      <a:endParaRPr sz="1100"/>
                    </a:p>
                  </a:txBody>
                  <a:tcPr marT="63500" marB="63500" marR="63500" marL="63500"/>
                </a:tc>
                <a:tc>
                  <a:txBody>
                    <a:bodyPr/>
                    <a:lstStyle/>
                    <a:p>
                      <a:pPr indent="0" lvl="0" marL="0" rtl="0" algn="ctr">
                        <a:spcBef>
                          <a:spcPts val="0"/>
                        </a:spcBef>
                        <a:spcAft>
                          <a:spcPts val="0"/>
                        </a:spcAft>
                        <a:buNone/>
                      </a:pPr>
                      <a:r>
                        <a:rPr lang="es" sz="1100"/>
                        <a:t>101 [mm]</a:t>
                      </a:r>
                      <a:endParaRPr sz="1100"/>
                    </a:p>
                  </a:txBody>
                  <a:tcPr marT="63500" marB="63500" marR="63500" marL="63500"/>
                </a:tc>
                <a:tc>
                  <a:txBody>
                    <a:bodyPr/>
                    <a:lstStyle/>
                    <a:p>
                      <a:pPr indent="0" lvl="0" marL="0" rtl="0" algn="ctr">
                        <a:spcBef>
                          <a:spcPts val="0"/>
                        </a:spcBef>
                        <a:spcAft>
                          <a:spcPts val="0"/>
                        </a:spcAft>
                        <a:buNone/>
                      </a:pPr>
                      <a:r>
                        <a:rPr lang="es" sz="1100"/>
                        <a:t>Longitud</a:t>
                      </a:r>
                      <a:r>
                        <a:rPr lang="es" sz="1100"/>
                        <a:t> de la articulación actuante.</a:t>
                      </a:r>
                      <a:endParaRPr sz="1100"/>
                    </a:p>
                  </a:txBody>
                  <a:tcPr marT="63500" marB="63500" marR="63500" marL="63500"/>
                </a:tc>
              </a:tr>
              <a:tr h="279900">
                <a:tc>
                  <a:txBody>
                    <a:bodyPr/>
                    <a:lstStyle/>
                    <a:p>
                      <a:pPr indent="0" lvl="0" marL="0" rtl="0" algn="ctr">
                        <a:spcBef>
                          <a:spcPts val="0"/>
                        </a:spcBef>
                        <a:spcAft>
                          <a:spcPts val="0"/>
                        </a:spcAft>
                        <a:buNone/>
                      </a:pPr>
                      <a:r>
                        <a:rPr lang="es" sz="1100"/>
                        <a:t>L1</a:t>
                      </a:r>
                      <a:endParaRPr sz="1100"/>
                    </a:p>
                  </a:txBody>
                  <a:tcPr marT="63500" marB="63500" marR="63500" marL="63500"/>
                </a:tc>
                <a:tc>
                  <a:txBody>
                    <a:bodyPr/>
                    <a:lstStyle/>
                    <a:p>
                      <a:pPr indent="0" lvl="0" marL="0" rtl="0" algn="ctr">
                        <a:spcBef>
                          <a:spcPts val="0"/>
                        </a:spcBef>
                        <a:spcAft>
                          <a:spcPts val="0"/>
                        </a:spcAft>
                        <a:buNone/>
                      </a:pPr>
                      <a:r>
                        <a:rPr lang="es" sz="1100"/>
                        <a:t>4</a:t>
                      </a:r>
                      <a:r>
                        <a:rPr lang="es" sz="1100"/>
                        <a:t>1 [mm]</a:t>
                      </a:r>
                      <a:endParaRPr sz="1100"/>
                    </a:p>
                  </a:txBody>
                  <a:tcPr marT="63500" marB="63500" marR="63500" marL="63500"/>
                </a:tc>
                <a:tc>
                  <a:txBody>
                    <a:bodyPr/>
                    <a:lstStyle/>
                    <a:p>
                      <a:pPr indent="0" lvl="0" marL="0" rtl="0" algn="ctr">
                        <a:spcBef>
                          <a:spcPts val="0"/>
                        </a:spcBef>
                        <a:spcAft>
                          <a:spcPts val="0"/>
                        </a:spcAft>
                        <a:buNone/>
                      </a:pPr>
                      <a:r>
                        <a:rPr lang="es" sz="1100"/>
                        <a:t>Longitud</a:t>
                      </a:r>
                      <a:r>
                        <a:rPr lang="es" sz="1100"/>
                        <a:t> de la articulación conductora.</a:t>
                      </a:r>
                      <a:endParaRPr sz="1100"/>
                    </a:p>
                  </a:txBody>
                  <a:tcPr marT="63500" marB="63500" marR="63500" marL="63500"/>
                </a:tc>
              </a:tr>
              <a:tr h="440700">
                <a:tc>
                  <a:txBody>
                    <a:bodyPr/>
                    <a:lstStyle/>
                    <a:p>
                      <a:pPr indent="0" lvl="0" marL="0" rtl="0" algn="ctr">
                        <a:spcBef>
                          <a:spcPts val="0"/>
                        </a:spcBef>
                        <a:spcAft>
                          <a:spcPts val="0"/>
                        </a:spcAft>
                        <a:buNone/>
                      </a:pPr>
                      <a:r>
                        <a:rPr lang="es" sz="1100"/>
                        <a:t>L0</a:t>
                      </a:r>
                      <a:endParaRPr sz="1100"/>
                    </a:p>
                  </a:txBody>
                  <a:tcPr marT="63500" marB="63500" marR="63500" marL="63500"/>
                </a:tc>
                <a:tc>
                  <a:txBody>
                    <a:bodyPr/>
                    <a:lstStyle/>
                    <a:p>
                      <a:pPr indent="0" lvl="0" marL="0" rtl="0" algn="ctr">
                        <a:spcBef>
                          <a:spcPts val="0"/>
                        </a:spcBef>
                        <a:spcAft>
                          <a:spcPts val="0"/>
                        </a:spcAft>
                        <a:buNone/>
                      </a:pPr>
                      <a:r>
                        <a:rPr lang="es" sz="1100"/>
                        <a:t>74 [mm]</a:t>
                      </a:r>
                      <a:endParaRPr sz="1100"/>
                    </a:p>
                  </a:txBody>
                  <a:tcPr marT="63500" marB="63500" marR="63500" marL="63500"/>
                </a:tc>
                <a:tc>
                  <a:txBody>
                    <a:bodyPr/>
                    <a:lstStyle/>
                    <a:p>
                      <a:pPr indent="0" lvl="0" marL="0" rtl="0" algn="ctr">
                        <a:spcBef>
                          <a:spcPts val="0"/>
                        </a:spcBef>
                        <a:spcAft>
                          <a:spcPts val="0"/>
                        </a:spcAft>
                        <a:buNone/>
                      </a:pPr>
                      <a:r>
                        <a:rPr lang="es" sz="1100"/>
                        <a:t>Distancia desde la articulación conductora hacia el efector final.</a:t>
                      </a:r>
                      <a:endParaRPr sz="1100"/>
                    </a:p>
                  </a:txBody>
                  <a:tcPr marT="63500" marB="63500" marR="63500" marL="63500"/>
                </a:tc>
              </a:tr>
              <a:tr h="440700">
                <a:tc>
                  <a:txBody>
                    <a:bodyPr/>
                    <a:lstStyle/>
                    <a:p>
                      <a:pPr indent="0" lvl="0" marL="0" rtl="0" algn="ctr">
                        <a:spcBef>
                          <a:spcPts val="0"/>
                        </a:spcBef>
                        <a:spcAft>
                          <a:spcPts val="0"/>
                        </a:spcAft>
                        <a:buNone/>
                      </a:pPr>
                      <a:r>
                        <a:rPr lang="es" sz="1100"/>
                        <a:t>qi1</a:t>
                      </a:r>
                      <a:endParaRPr sz="1100"/>
                    </a:p>
                  </a:txBody>
                  <a:tcPr marT="63500" marB="63500" marR="63500" marL="63500"/>
                </a:tc>
                <a:tc>
                  <a:txBody>
                    <a:bodyPr/>
                    <a:lstStyle/>
                    <a:p>
                      <a:pPr indent="0" lvl="0" marL="0" rtl="0" algn="ctr">
                        <a:spcBef>
                          <a:spcPts val="0"/>
                        </a:spcBef>
                        <a:spcAft>
                          <a:spcPts val="0"/>
                        </a:spcAft>
                        <a:buNone/>
                      </a:pPr>
                      <a:r>
                        <a:rPr lang="es" sz="1100"/>
                        <a:t>-</a:t>
                      </a:r>
                      <a:endParaRPr sz="1100"/>
                    </a:p>
                  </a:txBody>
                  <a:tcPr marT="63500" marB="63500" marR="63500" marL="63500"/>
                </a:tc>
                <a:tc>
                  <a:txBody>
                    <a:bodyPr/>
                    <a:lstStyle/>
                    <a:p>
                      <a:pPr indent="0" lvl="0" marL="0" rtl="0" algn="ctr">
                        <a:spcBef>
                          <a:spcPts val="0"/>
                        </a:spcBef>
                        <a:spcAft>
                          <a:spcPts val="0"/>
                        </a:spcAft>
                        <a:buNone/>
                      </a:pPr>
                      <a:r>
                        <a:rPr lang="es" sz="1100"/>
                        <a:t>Ángulo de la articulación actuante (servomotor) correspondiente al enlace i .</a:t>
                      </a:r>
                      <a:endParaRPr sz="1100"/>
                    </a:p>
                  </a:txBody>
                  <a:tcPr marT="63500" marB="63500" marR="63500" marL="63500"/>
                </a:tc>
              </a:tr>
              <a:tr h="440700">
                <a:tc>
                  <a:txBody>
                    <a:bodyPr/>
                    <a:lstStyle/>
                    <a:p>
                      <a:pPr indent="0" lvl="0" marL="0" rtl="0" algn="ctr">
                        <a:spcBef>
                          <a:spcPts val="0"/>
                        </a:spcBef>
                        <a:spcAft>
                          <a:spcPts val="0"/>
                        </a:spcAft>
                        <a:buNone/>
                      </a:pPr>
                      <a:r>
                        <a:rPr lang="es" sz="1100"/>
                        <a:t>qi2</a:t>
                      </a:r>
                      <a:endParaRPr sz="1100"/>
                    </a:p>
                  </a:txBody>
                  <a:tcPr marT="63500" marB="63500" marR="63500" marL="63500"/>
                </a:tc>
                <a:tc>
                  <a:txBody>
                    <a:bodyPr/>
                    <a:lstStyle/>
                    <a:p>
                      <a:pPr indent="0" lvl="0" marL="0" rtl="0" algn="ctr">
                        <a:spcBef>
                          <a:spcPts val="0"/>
                        </a:spcBef>
                        <a:spcAft>
                          <a:spcPts val="0"/>
                        </a:spcAft>
                        <a:buNone/>
                      </a:pPr>
                      <a:r>
                        <a:rPr lang="es" sz="1100"/>
                        <a:t>-</a:t>
                      </a:r>
                      <a:endParaRPr sz="1100"/>
                    </a:p>
                  </a:txBody>
                  <a:tcPr marT="63500" marB="63500" marR="63500" marL="63500"/>
                </a:tc>
                <a:tc>
                  <a:txBody>
                    <a:bodyPr/>
                    <a:lstStyle/>
                    <a:p>
                      <a:pPr indent="0" lvl="0" marL="0" rtl="0" algn="ctr">
                        <a:spcBef>
                          <a:spcPts val="0"/>
                        </a:spcBef>
                        <a:spcAft>
                          <a:spcPts val="0"/>
                        </a:spcAft>
                        <a:buNone/>
                      </a:pPr>
                      <a:r>
                        <a:rPr lang="es" sz="1100"/>
                        <a:t>Ángulo vertical de la articulación conductora correspondiente al enlace i .</a:t>
                      </a:r>
                      <a:endParaRPr sz="1100"/>
                    </a:p>
                  </a:txBody>
                  <a:tcPr marT="63500" marB="63500" marR="63500" marL="63500"/>
                </a:tc>
              </a:tr>
              <a:tr h="440700">
                <a:tc>
                  <a:txBody>
                    <a:bodyPr/>
                    <a:lstStyle/>
                    <a:p>
                      <a:pPr indent="0" lvl="0" marL="0" rtl="0" algn="ctr">
                        <a:spcBef>
                          <a:spcPts val="0"/>
                        </a:spcBef>
                        <a:spcAft>
                          <a:spcPts val="0"/>
                        </a:spcAft>
                        <a:buNone/>
                      </a:pPr>
                      <a:r>
                        <a:rPr lang="es" sz="1100"/>
                        <a:t>qi3</a:t>
                      </a:r>
                      <a:endParaRPr sz="1100"/>
                    </a:p>
                  </a:txBody>
                  <a:tcPr marT="63500" marB="63500" marR="63500" marL="63500"/>
                </a:tc>
                <a:tc>
                  <a:txBody>
                    <a:bodyPr/>
                    <a:lstStyle/>
                    <a:p>
                      <a:pPr indent="0" lvl="0" marL="0" rtl="0" algn="ctr">
                        <a:spcBef>
                          <a:spcPts val="0"/>
                        </a:spcBef>
                        <a:spcAft>
                          <a:spcPts val="0"/>
                        </a:spcAft>
                        <a:buNone/>
                      </a:pPr>
                      <a:r>
                        <a:rPr lang="es" sz="1100"/>
                        <a:t>-</a:t>
                      </a:r>
                      <a:endParaRPr sz="1100"/>
                    </a:p>
                  </a:txBody>
                  <a:tcPr marT="63500" marB="63500" marR="63500" marL="63500"/>
                </a:tc>
                <a:tc>
                  <a:txBody>
                    <a:bodyPr/>
                    <a:lstStyle/>
                    <a:p>
                      <a:pPr indent="0" lvl="0" marL="0" rtl="0" algn="ctr">
                        <a:spcBef>
                          <a:spcPts val="0"/>
                        </a:spcBef>
                        <a:spcAft>
                          <a:spcPts val="0"/>
                        </a:spcAft>
                        <a:buNone/>
                      </a:pPr>
                      <a:r>
                        <a:rPr lang="es" sz="1100"/>
                        <a:t>Ángulo horizontal de la articulación conductora correspondiente al enlace i .</a:t>
                      </a:r>
                      <a:endParaRPr sz="1100"/>
                    </a:p>
                  </a:txBody>
                  <a:tcPr marT="63500" marB="63500" marR="63500" marL="63500"/>
                </a:tc>
              </a:tr>
            </a:tbl>
          </a:graphicData>
        </a:graphic>
      </p:graphicFrame>
      <p:pic>
        <p:nvPicPr>
          <p:cNvPr id="182" name="Google Shape;182;p20"/>
          <p:cNvPicPr preferRelativeResize="0"/>
          <p:nvPr/>
        </p:nvPicPr>
        <p:blipFill rotWithShape="1">
          <a:blip r:embed="rId3">
            <a:alphaModFix/>
          </a:blip>
          <a:srcRect b="0" l="1167" r="21510" t="0"/>
          <a:stretch/>
        </p:blipFill>
        <p:spPr>
          <a:xfrm>
            <a:off x="5201100" y="1389950"/>
            <a:ext cx="3713874" cy="323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ph type="title"/>
          </p:nvPr>
        </p:nvSpPr>
        <p:spPr>
          <a:xfrm>
            <a:off x="819150" y="275700"/>
            <a:ext cx="7505700" cy="51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s" sz="2000">
                <a:solidFill>
                  <a:schemeClr val="accent1"/>
                </a:solidFill>
                <a:latin typeface="Arial"/>
                <a:ea typeface="Arial"/>
                <a:cs typeface="Arial"/>
                <a:sym typeface="Arial"/>
              </a:rPr>
              <a:t>Cinemática directa con Denavit Hartenberg:</a:t>
            </a:r>
            <a:endParaRPr b="1" i="1" sz="2000">
              <a:solidFill>
                <a:schemeClr val="accent1"/>
              </a:solidFill>
              <a:latin typeface="Arial"/>
              <a:ea typeface="Arial"/>
              <a:cs typeface="Arial"/>
              <a:sym typeface="Arial"/>
            </a:endParaRPr>
          </a:p>
          <a:p>
            <a:pPr indent="0" lvl="0" marL="0" rtl="0" algn="l">
              <a:spcBef>
                <a:spcPts val="0"/>
              </a:spcBef>
              <a:spcAft>
                <a:spcPts val="0"/>
              </a:spcAft>
              <a:buNone/>
            </a:pPr>
            <a:r>
              <a:t/>
            </a:r>
            <a:endParaRPr/>
          </a:p>
        </p:txBody>
      </p:sp>
      <p:pic>
        <p:nvPicPr>
          <p:cNvPr id="188" name="Google Shape;188;p21"/>
          <p:cNvPicPr preferRelativeResize="0"/>
          <p:nvPr/>
        </p:nvPicPr>
        <p:blipFill rotWithShape="1">
          <a:blip r:embed="rId3">
            <a:alphaModFix/>
          </a:blip>
          <a:srcRect b="11359" l="22493" r="8254" t="13060"/>
          <a:stretch/>
        </p:blipFill>
        <p:spPr>
          <a:xfrm>
            <a:off x="217609" y="1494900"/>
            <a:ext cx="3696057" cy="3351350"/>
          </a:xfrm>
          <a:prstGeom prst="rect">
            <a:avLst/>
          </a:prstGeom>
          <a:noFill/>
          <a:ln>
            <a:noFill/>
          </a:ln>
        </p:spPr>
      </p:pic>
      <p:sp>
        <p:nvSpPr>
          <p:cNvPr id="189" name="Google Shape;189;p21"/>
          <p:cNvSpPr txBox="1"/>
          <p:nvPr/>
        </p:nvSpPr>
        <p:spPr>
          <a:xfrm>
            <a:off x="81138" y="628375"/>
            <a:ext cx="3918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latin typeface="Calibri"/>
                <a:ea typeface="Calibri"/>
                <a:cs typeface="Calibri"/>
                <a:sym typeface="Calibri"/>
              </a:rPr>
              <a:t>Identificación</a:t>
            </a:r>
            <a:r>
              <a:rPr lang="es" sz="2000">
                <a:latin typeface="Calibri"/>
                <a:ea typeface="Calibri"/>
                <a:cs typeface="Calibri"/>
                <a:sym typeface="Calibri"/>
              </a:rPr>
              <a:t> de sistema de coordenadas:</a:t>
            </a:r>
            <a:endParaRPr sz="2000">
              <a:latin typeface="Calibri"/>
              <a:ea typeface="Calibri"/>
              <a:cs typeface="Calibri"/>
              <a:sym typeface="Calibri"/>
            </a:endParaRPr>
          </a:p>
        </p:txBody>
      </p:sp>
      <p:graphicFrame>
        <p:nvGraphicFramePr>
          <p:cNvPr id="190" name="Google Shape;190;p21"/>
          <p:cNvGraphicFramePr/>
          <p:nvPr/>
        </p:nvGraphicFramePr>
        <p:xfrm>
          <a:off x="3999150" y="1428780"/>
          <a:ext cx="3000000" cy="3000000"/>
        </p:xfrm>
        <a:graphic>
          <a:graphicData uri="http://schemas.openxmlformats.org/drawingml/2006/table">
            <a:tbl>
              <a:tblPr>
                <a:noFill/>
                <a:tableStyleId>{EC2FA546-3E49-4CEC-A284-7C8E4A26564F}</a:tableStyleId>
              </a:tblPr>
              <a:tblGrid>
                <a:gridCol w="1187000"/>
                <a:gridCol w="886875"/>
                <a:gridCol w="753725"/>
                <a:gridCol w="926175"/>
                <a:gridCol w="926175"/>
              </a:tblGrid>
              <a:tr h="283775">
                <a:tc>
                  <a:txBody>
                    <a:bodyPr/>
                    <a:lstStyle/>
                    <a:p>
                      <a:pPr indent="0" lvl="0" marL="0" rtl="0" algn="ctr">
                        <a:lnSpc>
                          <a:spcPct val="70000"/>
                        </a:lnSpc>
                        <a:spcBef>
                          <a:spcPts val="0"/>
                        </a:spcBef>
                        <a:spcAft>
                          <a:spcPts val="0"/>
                        </a:spcAft>
                        <a:buNone/>
                      </a:pPr>
                      <a:r>
                        <a:rPr b="1" lang="es" sz="1100">
                          <a:solidFill>
                            <a:srgbClr val="111111"/>
                          </a:solidFill>
                          <a:highlight>
                            <a:srgbClr val="FFFFFF"/>
                          </a:highlight>
                        </a:rPr>
                        <a:t>Transformación</a:t>
                      </a:r>
                      <a:endParaRPr b="1"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b="1" lang="es" sz="1100">
                          <a:solidFill>
                            <a:srgbClr val="111111"/>
                          </a:solidFill>
                          <a:highlight>
                            <a:srgbClr val="FFFFFF"/>
                          </a:highlight>
                        </a:rPr>
                        <a:t>Ө</a:t>
                      </a:r>
                      <a:endParaRPr b="1"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b="1" lang="es" sz="1100">
                          <a:solidFill>
                            <a:srgbClr val="111111"/>
                          </a:solidFill>
                          <a:highlight>
                            <a:srgbClr val="FFFFFF"/>
                          </a:highlight>
                        </a:rPr>
                        <a:t>d</a:t>
                      </a:r>
                      <a:endParaRPr b="1"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b="1" lang="es" sz="1100">
                          <a:solidFill>
                            <a:srgbClr val="111111"/>
                          </a:solidFill>
                          <a:highlight>
                            <a:srgbClr val="FFFFFF"/>
                          </a:highlight>
                        </a:rPr>
                        <a:t>a</a:t>
                      </a:r>
                      <a:endParaRPr b="1" sz="10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b="1" lang="es" sz="1500">
                          <a:solidFill>
                            <a:srgbClr val="111111"/>
                          </a:solidFill>
                          <a:highlight>
                            <a:srgbClr val="FFFFFF"/>
                          </a:highlight>
                        </a:rPr>
                        <a:t>∝</a:t>
                      </a:r>
                      <a:endParaRPr b="1" sz="1500">
                        <a:solidFill>
                          <a:srgbClr val="111111"/>
                        </a:solidFill>
                        <a:highlight>
                          <a:srgbClr val="FFFFFF"/>
                        </a:highlight>
                      </a:endParaRPr>
                    </a:p>
                  </a:txBody>
                  <a:tcPr marT="63500" marB="63500" marR="63500" marL="63500"/>
                </a:tc>
              </a:tr>
              <a:tr h="255925">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T0_01</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L4 </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-π/2</a:t>
                      </a:r>
                      <a:endParaRPr sz="1100">
                        <a:solidFill>
                          <a:srgbClr val="111111"/>
                        </a:solidFill>
                        <a:highlight>
                          <a:srgbClr val="FFFFFF"/>
                        </a:highlight>
                      </a:endParaRPr>
                    </a:p>
                  </a:txBody>
                  <a:tcPr marT="63500" marB="63500" marR="63500" marL="63500"/>
                </a:tc>
              </a:tr>
              <a:tr h="255925">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T0_12</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L3</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r>
              <a:tr h="255925">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T0_23</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q01 - π/2</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L2</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r>
              <a:tr h="402900">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T0_34</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q02 </a:t>
                      </a:r>
                      <a:r>
                        <a:rPr lang="es" sz="1100">
                          <a:solidFill>
                            <a:srgbClr val="111111"/>
                          </a:solidFill>
                          <a:highlight>
                            <a:srgbClr val="FFFFFF"/>
                          </a:highlight>
                        </a:rPr>
                        <a:t>+ π/2</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r>
              <a:tr h="255925">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T0_45</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q03</a:t>
                      </a:r>
                      <a:endParaRPr sz="1100">
                        <a:solidFill>
                          <a:srgbClr val="111111"/>
                        </a:solidFill>
                        <a:highlight>
                          <a:srgbClr val="FFFFFF"/>
                        </a:highlight>
                      </a:endParaRPr>
                    </a:p>
                  </a:txBody>
                  <a:tcPr marT="63500" marB="63500" marR="63500" marL="63500"/>
                </a:tc>
              </a:tr>
              <a:tr h="255925">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T0_56</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 π/2</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L1</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r>
              <a:tr h="283775">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T0_67</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 </a:t>
                      </a:r>
                      <a:r>
                        <a:rPr lang="es" sz="1100">
                          <a:solidFill>
                            <a:srgbClr val="111111"/>
                          </a:solidFill>
                          <a:highlight>
                            <a:srgbClr val="FFFFFF"/>
                          </a:highlight>
                        </a:rPr>
                        <a:t>L0</a:t>
                      </a:r>
                      <a:endParaRPr sz="1100">
                        <a:solidFill>
                          <a:srgbClr val="111111"/>
                        </a:solidFill>
                        <a:highlight>
                          <a:srgbClr val="FFFFFF"/>
                        </a:highlight>
                      </a:endParaRPr>
                    </a:p>
                  </a:txBody>
                  <a:tcPr marT="63500" marB="63500" marR="63500" marL="63500"/>
                </a:tc>
                <a:tc>
                  <a:txBody>
                    <a:bodyPr/>
                    <a:lstStyle/>
                    <a:p>
                      <a:pPr indent="0" lvl="0" marL="0" rtl="0" algn="ctr">
                        <a:lnSpc>
                          <a:spcPct val="70000"/>
                        </a:lnSpc>
                        <a:spcBef>
                          <a:spcPts val="0"/>
                        </a:spcBef>
                        <a:spcAft>
                          <a:spcPts val="0"/>
                        </a:spcAft>
                        <a:buNone/>
                      </a:pPr>
                      <a:r>
                        <a:rPr lang="es" sz="1100">
                          <a:solidFill>
                            <a:srgbClr val="111111"/>
                          </a:solidFill>
                          <a:highlight>
                            <a:srgbClr val="FFFFFF"/>
                          </a:highlight>
                        </a:rPr>
                        <a:t>0</a:t>
                      </a:r>
                      <a:endParaRPr sz="1100">
                        <a:solidFill>
                          <a:srgbClr val="111111"/>
                        </a:solidFill>
                        <a:highlight>
                          <a:srgbClr val="FFFFFF"/>
                        </a:highlight>
                      </a:endParaRPr>
                    </a:p>
                  </a:txBody>
                  <a:tcPr marT="63500" marB="63500" marR="63500" marL="63500"/>
                </a:tc>
              </a:tr>
            </a:tbl>
          </a:graphicData>
        </a:graphic>
      </p:graphicFrame>
      <p:sp>
        <p:nvSpPr>
          <p:cNvPr id="191" name="Google Shape;191;p21"/>
          <p:cNvSpPr txBox="1"/>
          <p:nvPr/>
        </p:nvSpPr>
        <p:spPr>
          <a:xfrm>
            <a:off x="4797988" y="5490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latin typeface="Calibri"/>
                <a:ea typeface="Calibri"/>
                <a:cs typeface="Calibri"/>
                <a:sym typeface="Calibri"/>
              </a:rPr>
              <a:t>Parámetros de Denavit Hartenberg</a:t>
            </a:r>
            <a:r>
              <a:rPr lang="es" sz="2000">
                <a:latin typeface="Calibri"/>
                <a:ea typeface="Calibri"/>
                <a:cs typeface="Calibri"/>
                <a:sym typeface="Calibri"/>
              </a:rPr>
              <a:t>:</a:t>
            </a:r>
            <a:endParaRPr/>
          </a:p>
        </p:txBody>
      </p:sp>
      <p:sp>
        <p:nvSpPr>
          <p:cNvPr id="192" name="Google Shape;192;p21"/>
          <p:cNvSpPr txBox="1"/>
          <p:nvPr/>
        </p:nvSpPr>
        <p:spPr>
          <a:xfrm>
            <a:off x="4510625" y="828475"/>
            <a:ext cx="229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93" name="Google Shape;193;p21"/>
          <p:cNvPicPr preferRelativeResize="0"/>
          <p:nvPr/>
        </p:nvPicPr>
        <p:blipFill rotWithShape="1">
          <a:blip r:embed="rId4">
            <a:alphaModFix/>
          </a:blip>
          <a:srcRect b="48596" l="0" r="35425" t="0"/>
          <a:stretch/>
        </p:blipFill>
        <p:spPr>
          <a:xfrm>
            <a:off x="3999140" y="3688995"/>
            <a:ext cx="2832970" cy="124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